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9" r:id="rId3"/>
    <p:sldId id="260" r:id="rId4"/>
    <p:sldId id="1031" r:id="rId5"/>
    <p:sldId id="2295" r:id="rId6"/>
    <p:sldId id="2294" r:id="rId7"/>
    <p:sldId id="2296" r:id="rId8"/>
    <p:sldId id="305" r:id="rId9"/>
    <p:sldId id="2297" r:id="rId10"/>
    <p:sldId id="343" r:id="rId11"/>
    <p:sldId id="2298" r:id="rId12"/>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D7FF"/>
    <a:srgbClr val="7EF2EF"/>
    <a:srgbClr val="62FFFF"/>
    <a:srgbClr val="122041"/>
    <a:srgbClr val="1B82FF"/>
    <a:srgbClr val="A9DB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snapToGrid="0" showGuides="1">
      <p:cViewPr varScale="1">
        <p:scale>
          <a:sx n="111" d="100"/>
          <a:sy n="111" d="100"/>
        </p:scale>
        <p:origin x="116" y="148"/>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2399E-FDD6-42A3-A8D6-698EDD7E79B1}" type="datetimeFigureOut">
              <a:rPr lang="zh-CN" altLang="en-US" smtClean="0"/>
              <a:t>2025/1/14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C107C2-CAAF-40B4-956B-0C35C97DB576}" type="slidenum">
              <a:rPr lang="zh-CN" altLang="en-US" smtClean="0"/>
              <a:t>‹#›</a:t>
            </a:fld>
            <a:endParaRPr lang="zh-CN" altLang="en-US"/>
          </a:p>
        </p:txBody>
      </p:sp>
    </p:spTree>
    <p:extLst>
      <p:ext uri="{BB962C8B-B14F-4D97-AF65-F5344CB8AC3E}">
        <p14:creationId xmlns:p14="http://schemas.microsoft.com/office/powerpoint/2010/main" val="393687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1</a:t>
            </a:fld>
            <a:endParaRPr lang="zh-CN" altLang="en-US"/>
          </a:p>
        </p:txBody>
      </p:sp>
    </p:spTree>
    <p:extLst>
      <p:ext uri="{BB962C8B-B14F-4D97-AF65-F5344CB8AC3E}">
        <p14:creationId xmlns:p14="http://schemas.microsoft.com/office/powerpoint/2010/main" val="184611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10</a:t>
            </a:fld>
            <a:endParaRPr lang="zh-CN" altLang="en-US"/>
          </a:p>
        </p:txBody>
      </p:sp>
    </p:spTree>
    <p:extLst>
      <p:ext uri="{BB962C8B-B14F-4D97-AF65-F5344CB8AC3E}">
        <p14:creationId xmlns:p14="http://schemas.microsoft.com/office/powerpoint/2010/main" val="229636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11</a:t>
            </a:fld>
            <a:endParaRPr lang="zh-CN" altLang="en-US"/>
          </a:p>
        </p:txBody>
      </p:sp>
    </p:spTree>
    <p:extLst>
      <p:ext uri="{BB962C8B-B14F-4D97-AF65-F5344CB8AC3E}">
        <p14:creationId xmlns:p14="http://schemas.microsoft.com/office/powerpoint/2010/main" val="196102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2</a:t>
            </a:fld>
            <a:endParaRPr lang="zh-CN" altLang="en-US"/>
          </a:p>
        </p:txBody>
      </p:sp>
    </p:spTree>
    <p:extLst>
      <p:ext uri="{BB962C8B-B14F-4D97-AF65-F5344CB8AC3E}">
        <p14:creationId xmlns:p14="http://schemas.microsoft.com/office/powerpoint/2010/main" val="67769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3</a:t>
            </a:fld>
            <a:endParaRPr lang="zh-CN" altLang="en-US"/>
          </a:p>
        </p:txBody>
      </p:sp>
    </p:spTree>
    <p:extLst>
      <p:ext uri="{BB962C8B-B14F-4D97-AF65-F5344CB8AC3E}">
        <p14:creationId xmlns:p14="http://schemas.microsoft.com/office/powerpoint/2010/main" val="337360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4</a:t>
            </a:fld>
            <a:endParaRPr lang="zh-CN" altLang="en-US"/>
          </a:p>
        </p:txBody>
      </p:sp>
    </p:spTree>
    <p:extLst>
      <p:ext uri="{BB962C8B-B14F-4D97-AF65-F5344CB8AC3E}">
        <p14:creationId xmlns:p14="http://schemas.microsoft.com/office/powerpoint/2010/main" val="2215652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5</a:t>
            </a:fld>
            <a:endParaRPr lang="zh-CN" altLang="en-US"/>
          </a:p>
        </p:txBody>
      </p:sp>
    </p:spTree>
    <p:extLst>
      <p:ext uri="{BB962C8B-B14F-4D97-AF65-F5344CB8AC3E}">
        <p14:creationId xmlns:p14="http://schemas.microsoft.com/office/powerpoint/2010/main" val="4200846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CE978-7DFC-464E-8C13-08B2C5A69DC1}" type="slidenum">
              <a:rPr lang="zh-CN" altLang="en-US" smtClean="0"/>
              <a:t>6</a:t>
            </a:fld>
            <a:endParaRPr lang="zh-CN" altLang="en-US"/>
          </a:p>
        </p:txBody>
      </p:sp>
    </p:spTree>
    <p:extLst>
      <p:ext uri="{BB962C8B-B14F-4D97-AF65-F5344CB8AC3E}">
        <p14:creationId xmlns:p14="http://schemas.microsoft.com/office/powerpoint/2010/main" val="3814360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7</a:t>
            </a:fld>
            <a:endParaRPr lang="zh-CN" altLang="en-US"/>
          </a:p>
        </p:txBody>
      </p:sp>
    </p:spTree>
    <p:extLst>
      <p:ext uri="{BB962C8B-B14F-4D97-AF65-F5344CB8AC3E}">
        <p14:creationId xmlns:p14="http://schemas.microsoft.com/office/powerpoint/2010/main" val="2363696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DAFE0E-F9F5-483F-B8FE-B1E3773D4B5B}" type="slidenum">
              <a:rPr lang="zh-CN" altLang="en-US" smtClean="0"/>
              <a:t>8</a:t>
            </a:fld>
            <a:endParaRPr lang="zh-CN" altLang="en-US"/>
          </a:p>
        </p:txBody>
      </p:sp>
    </p:spTree>
    <p:extLst>
      <p:ext uri="{BB962C8B-B14F-4D97-AF65-F5344CB8AC3E}">
        <p14:creationId xmlns:p14="http://schemas.microsoft.com/office/powerpoint/2010/main" val="134602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C107C2-CAAF-40B4-956B-0C35C97DB576}" type="slidenum">
              <a:rPr lang="zh-CN" altLang="en-US" smtClean="0"/>
              <a:t>9</a:t>
            </a:fld>
            <a:endParaRPr lang="zh-CN" altLang="en-US"/>
          </a:p>
        </p:txBody>
      </p:sp>
    </p:spTree>
    <p:extLst>
      <p:ext uri="{BB962C8B-B14F-4D97-AF65-F5344CB8AC3E}">
        <p14:creationId xmlns:p14="http://schemas.microsoft.com/office/powerpoint/2010/main" val="382168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DE1F3-C7A9-475E-B2E4-08A219768AC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776B160-1AF9-41CC-8700-DF861A0A18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EE43FA-61D1-4CA7-A4CC-CBE50CA208E1}"/>
              </a:ext>
            </a:extLst>
          </p:cNvPr>
          <p:cNvSpPr>
            <a:spLocks noGrp="1"/>
          </p:cNvSpPr>
          <p:nvPr>
            <p:ph type="dt" sz="half" idx="10"/>
          </p:nvPr>
        </p:nvSpPr>
        <p:spPr/>
        <p:txBody>
          <a:bodyPr/>
          <a:lstStyle/>
          <a:p>
            <a:fld id="{C4B896A4-7FFB-43D6-BBA3-47E161E09403}"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F0B47C45-C3F1-40C8-8600-E9E1BBB8DF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2F8CE5-7135-427A-B09E-215CF8E7BAA6}"/>
              </a:ext>
            </a:extLst>
          </p:cNvPr>
          <p:cNvSpPr>
            <a:spLocks noGrp="1"/>
          </p:cNvSpPr>
          <p:nvPr>
            <p:ph type="sldNum" sz="quarter" idx="12"/>
          </p:nvPr>
        </p:nvSpPr>
        <p:spPr/>
        <p:txBody>
          <a:bodyPr/>
          <a:lstStyle/>
          <a:p>
            <a:fld id="{45D78E07-1C62-4AE1-A6D0-3C7016496145}" type="slidenum">
              <a:rPr lang="zh-CN" altLang="en-US" smtClean="0"/>
              <a:t>‹#›</a:t>
            </a:fld>
            <a:endParaRPr lang="zh-CN" altLang="en-US"/>
          </a:p>
        </p:txBody>
      </p:sp>
    </p:spTree>
    <p:extLst>
      <p:ext uri="{BB962C8B-B14F-4D97-AF65-F5344CB8AC3E}">
        <p14:creationId xmlns:p14="http://schemas.microsoft.com/office/powerpoint/2010/main" val="996510690"/>
      </p:ext>
    </p:extLst>
  </p:cSld>
  <p:clrMapOvr>
    <a:masterClrMapping/>
  </p:clrMapOvr>
  <p:transition spd="med" advClick="0" advTm="3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1BD520-E9ED-414A-B34F-F7B97203EA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22BE1D-2AF0-4380-878B-6B78C36E154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9F5079E-BEF6-4406-9666-A6ECBFE963BA}"/>
              </a:ext>
            </a:extLst>
          </p:cNvPr>
          <p:cNvSpPr>
            <a:spLocks noGrp="1"/>
          </p:cNvSpPr>
          <p:nvPr>
            <p:ph type="dt" sz="half" idx="10"/>
          </p:nvPr>
        </p:nvSpPr>
        <p:spPr/>
        <p:txBody>
          <a:bodyPr/>
          <a:lstStyle/>
          <a:p>
            <a:fld id="{C4B896A4-7FFB-43D6-BBA3-47E161E09403}"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039F5358-BAAA-450D-BAF5-98FF04B08F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7FAFEE-EF66-46FB-9264-96B601491813}"/>
              </a:ext>
            </a:extLst>
          </p:cNvPr>
          <p:cNvSpPr>
            <a:spLocks noGrp="1"/>
          </p:cNvSpPr>
          <p:nvPr>
            <p:ph type="sldNum" sz="quarter" idx="12"/>
          </p:nvPr>
        </p:nvSpPr>
        <p:spPr/>
        <p:txBody>
          <a:bodyPr/>
          <a:lstStyle/>
          <a:p>
            <a:fld id="{45D78E07-1C62-4AE1-A6D0-3C7016496145}" type="slidenum">
              <a:rPr lang="zh-CN" altLang="en-US" smtClean="0"/>
              <a:t>‹#›</a:t>
            </a:fld>
            <a:endParaRPr lang="zh-CN" altLang="en-US"/>
          </a:p>
        </p:txBody>
      </p:sp>
    </p:spTree>
    <p:extLst>
      <p:ext uri="{BB962C8B-B14F-4D97-AF65-F5344CB8AC3E}">
        <p14:creationId xmlns:p14="http://schemas.microsoft.com/office/powerpoint/2010/main" val="1638102564"/>
      </p:ext>
    </p:extLst>
  </p:cSld>
  <p:clrMapOvr>
    <a:masterClrMapping/>
  </p:clrMapOvr>
  <p:transition spd="med" advClick="0" advTm="3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299468-44AB-43D7-8E01-CD757926133E}"/>
              </a:ext>
            </a:extLst>
          </p:cNvPr>
          <p:cNvSpPr>
            <a:spLocks noGrp="1"/>
          </p:cNvSpPr>
          <p:nvPr>
            <p:ph type="dt" sz="half" idx="10"/>
          </p:nvPr>
        </p:nvSpPr>
        <p:spPr/>
        <p:txBody>
          <a:bodyPr/>
          <a:lstStyle/>
          <a:p>
            <a:fld id="{C4B896A4-7FFB-43D6-BBA3-47E161E09403}" type="datetimeFigureOut">
              <a:rPr lang="zh-CN" altLang="en-US" smtClean="0"/>
              <a:t>2025/1/14</a:t>
            </a:fld>
            <a:endParaRPr lang="zh-CN" altLang="en-US"/>
          </a:p>
        </p:txBody>
      </p:sp>
      <p:sp>
        <p:nvSpPr>
          <p:cNvPr id="3" name="页脚占位符 2">
            <a:extLst>
              <a:ext uri="{FF2B5EF4-FFF2-40B4-BE49-F238E27FC236}">
                <a16:creationId xmlns:a16="http://schemas.microsoft.com/office/drawing/2014/main" id="{25C11207-86AE-4B5C-A125-B0FA944FB0B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FF87D23-86AE-4DA1-B836-A0FC95EAC364}"/>
              </a:ext>
            </a:extLst>
          </p:cNvPr>
          <p:cNvSpPr>
            <a:spLocks noGrp="1"/>
          </p:cNvSpPr>
          <p:nvPr>
            <p:ph type="sldNum" sz="quarter" idx="12"/>
          </p:nvPr>
        </p:nvSpPr>
        <p:spPr/>
        <p:txBody>
          <a:bodyPr/>
          <a:lstStyle/>
          <a:p>
            <a:fld id="{45D78E07-1C62-4AE1-A6D0-3C7016496145}" type="slidenum">
              <a:rPr lang="zh-CN" altLang="en-US" smtClean="0"/>
              <a:t>‹#›</a:t>
            </a:fld>
            <a:endParaRPr lang="zh-CN" altLang="en-US"/>
          </a:p>
        </p:txBody>
      </p:sp>
    </p:spTree>
    <p:extLst>
      <p:ext uri="{BB962C8B-B14F-4D97-AF65-F5344CB8AC3E}">
        <p14:creationId xmlns:p14="http://schemas.microsoft.com/office/powerpoint/2010/main" val="2840987865"/>
      </p:ext>
    </p:extLst>
  </p:cSld>
  <p:clrMapOvr>
    <a:masterClrMapping/>
  </p:clrMapOvr>
  <p:transition spd="med" advClick="0" advTm="30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Tree>
    <p:extLst>
      <p:ext uri="{BB962C8B-B14F-4D97-AF65-F5344CB8AC3E}">
        <p14:creationId xmlns:p14="http://schemas.microsoft.com/office/powerpoint/2010/main" val="3879128069"/>
      </p:ext>
    </p:extLst>
  </p:cSld>
  <p:clrMapOvr>
    <a:masterClrMapping/>
  </p:clrMapOvr>
  <p:transition spd="med" advClick="0" advTm="30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4" name="Рисунок 13"/>
          <p:cNvSpPr>
            <a:spLocks noGrp="1"/>
          </p:cNvSpPr>
          <p:nvPr>
            <p:ph type="pic" sz="quarter" idx="10"/>
          </p:nvPr>
        </p:nvSpPr>
        <p:spPr>
          <a:xfrm>
            <a:off x="0" y="-1"/>
            <a:ext cx="12192000" cy="6858000"/>
          </a:xfrm>
          <a:prstGeom prst="rect">
            <a:avLst/>
          </a:prstGeom>
          <a:solidFill>
            <a:schemeClr val="accent2">
              <a:alpha val="23000"/>
            </a:schemeClr>
          </a:solidFill>
        </p:spPr>
        <p:txBody>
          <a:bodyPr anchor="ctr"/>
          <a:lstStyle>
            <a:lvl1pPr marL="0" indent="0" algn="ctr">
              <a:buNone/>
              <a:defRPr sz="1003" baseline="0">
                <a:solidFill>
                  <a:schemeClr val="tx1"/>
                </a:solidFill>
              </a:defRPr>
            </a:lvl1pPr>
          </a:lstStyle>
          <a:p>
            <a:endParaRPr lang="en-US" dirty="0"/>
          </a:p>
        </p:txBody>
      </p:sp>
    </p:spTree>
    <p:extLst>
      <p:ext uri="{BB962C8B-B14F-4D97-AF65-F5344CB8AC3E}">
        <p14:creationId xmlns:p14="http://schemas.microsoft.com/office/powerpoint/2010/main" val="3417681622"/>
      </p:ext>
    </p:extLst>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100000" fill="hold" grpId="0" nodeType="withEffect">
                                  <p:stCondLst>
                                    <p:cond delay="0"/>
                                  </p:stCondLst>
                                  <p:childTnLst>
                                    <p:animScale>
                                      <p:cBhvr>
                                        <p:cTn id="6" dur="500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24056"/>
      </p:ext>
    </p:extLst>
  </p:cSld>
  <p:clrMapOvr>
    <a:masterClrMapping/>
  </p:clrMapOvr>
  <p:transition spd="med" advClick="0" advTm="3000">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204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4251981-F6E0-4525-9C6D-FFC6A980D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A71D8C4-CC52-466D-A88D-67C5BE1105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86AE940-3FC6-4CC8-AF00-266988A584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896A4-7FFB-43D6-BBA3-47E161E09403}" type="datetimeFigureOut">
              <a:rPr lang="zh-CN" altLang="en-US" smtClean="0"/>
              <a:t>2025/1/14</a:t>
            </a:fld>
            <a:endParaRPr lang="zh-CN" altLang="en-US"/>
          </a:p>
        </p:txBody>
      </p:sp>
      <p:sp>
        <p:nvSpPr>
          <p:cNvPr id="5" name="页脚占位符 4">
            <a:extLst>
              <a:ext uri="{FF2B5EF4-FFF2-40B4-BE49-F238E27FC236}">
                <a16:creationId xmlns:a16="http://schemas.microsoft.com/office/drawing/2014/main" id="{26BD2201-40E6-41C2-BA7E-266D8AA2A5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F9C1C7E-B389-467E-BF69-B98E2499F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78E07-1C62-4AE1-A6D0-3C7016496145}" type="slidenum">
              <a:rPr lang="zh-CN" altLang="en-US" smtClean="0"/>
              <a:t>‹#›</a:t>
            </a:fld>
            <a:endParaRPr lang="zh-CN" altLang="en-US"/>
          </a:p>
        </p:txBody>
      </p:sp>
    </p:spTree>
    <p:extLst>
      <p:ext uri="{BB962C8B-B14F-4D97-AF65-F5344CB8AC3E}">
        <p14:creationId xmlns:p14="http://schemas.microsoft.com/office/powerpoint/2010/main" val="3620672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0" r:id="rId4"/>
    <p:sldLayoutId id="2147483663" r:id="rId5"/>
    <p:sldLayoutId id="2147483666" r:id="rId6"/>
  </p:sldLayoutIdLst>
  <p:transition spd="med" advClick="0" advTm="300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hemeOverride" Target="../theme/themeOverride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hemeOverride" Target="../theme/themeOverride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hemeOverride" Target="../theme/themeOverride8.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B052DDF-4A04-4D1B-AC1A-2975A3F49497}"/>
              </a:ext>
            </a:extLst>
          </p:cNvPr>
          <p:cNvPicPr>
            <a:picLocks noChangeAspect="1"/>
          </p:cNvPicPr>
          <p:nvPr/>
        </p:nvPicPr>
        <p:blipFill rotWithShape="1">
          <a:blip r:embed="rId4">
            <a:extLst>
              <a:ext uri="{28A0092B-C50C-407E-A947-70E740481C1C}">
                <a14:useLocalDpi xmlns:a14="http://schemas.microsoft.com/office/drawing/2010/main" val="0"/>
              </a:ext>
            </a:extLst>
          </a:blip>
          <a:srcRect t="51414" r="30051"/>
          <a:stretch/>
        </p:blipFill>
        <p:spPr>
          <a:xfrm>
            <a:off x="-2294" y="0"/>
            <a:ext cx="12194294" cy="6858000"/>
          </a:xfrm>
          <a:prstGeom prst="rect">
            <a:avLst/>
          </a:prstGeom>
        </p:spPr>
      </p:pic>
      <p:pic>
        <p:nvPicPr>
          <p:cNvPr id="11" name="图片 10">
            <a:extLst>
              <a:ext uri="{FF2B5EF4-FFF2-40B4-BE49-F238E27FC236}">
                <a16:creationId xmlns:a16="http://schemas.microsoft.com/office/drawing/2014/main" id="{AF0AEA05-54A6-4501-900D-150DC5888F7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81"/>
          <a:stretch/>
        </p:blipFill>
        <p:spPr>
          <a:xfrm>
            <a:off x="4514894" y="3276600"/>
            <a:ext cx="7905705" cy="3836180"/>
          </a:xfrm>
          <a:prstGeom prst="rect">
            <a:avLst/>
          </a:prstGeom>
        </p:spPr>
      </p:pic>
      <p:sp>
        <p:nvSpPr>
          <p:cNvPr id="20" name="文本框 19">
            <a:extLst>
              <a:ext uri="{FF2B5EF4-FFF2-40B4-BE49-F238E27FC236}">
                <a16:creationId xmlns:a16="http://schemas.microsoft.com/office/drawing/2014/main" id="{822935AD-C268-46C6-8F0D-EEFF0B886495}"/>
              </a:ext>
            </a:extLst>
          </p:cNvPr>
          <p:cNvSpPr txBox="1"/>
          <p:nvPr/>
        </p:nvSpPr>
        <p:spPr>
          <a:xfrm>
            <a:off x="2092819" y="2368157"/>
            <a:ext cx="5109091" cy="830997"/>
          </a:xfrm>
          <a:prstGeom prst="rect">
            <a:avLst/>
          </a:prstGeom>
          <a:noFill/>
        </p:spPr>
        <p:txBody>
          <a:bodyPr wrap="none" rtlCol="0">
            <a:spAutoFit/>
            <a:scene3d>
              <a:camera prst="orthographicFront"/>
              <a:lightRig rig="threePt" dir="t"/>
            </a:scene3d>
            <a:sp3d/>
          </a:bodyPr>
          <a:lstStyle/>
          <a:p>
            <a:pPr algn="ctr"/>
            <a:r>
              <a:rPr lang="zh-CN" altLang="en-US" sz="4800" dirty="0">
                <a:gradFill flip="none" rotWithShape="1">
                  <a:gsLst>
                    <a:gs pos="0">
                      <a:srgbClr val="62FFFF"/>
                    </a:gs>
                    <a:gs pos="100000">
                      <a:srgbClr val="0D69FF"/>
                    </a:gs>
                  </a:gsLst>
                  <a:lin ang="2700000" scaled="1"/>
                  <a:tileRect/>
                </a:gradFill>
                <a:cs typeface="+mn-ea"/>
                <a:sym typeface="+mn-lt"/>
              </a:rPr>
              <a:t>人工智能综合课设</a:t>
            </a:r>
            <a:endParaRPr lang="zh-CN" altLang="en-US" sz="4800" b="1" dirty="0">
              <a:gradFill flip="none" rotWithShape="1">
                <a:gsLst>
                  <a:gs pos="0">
                    <a:srgbClr val="62FFFF"/>
                  </a:gs>
                  <a:gs pos="100000">
                    <a:srgbClr val="0D69FF"/>
                  </a:gs>
                </a:gsLst>
                <a:lin ang="2700000" scaled="1"/>
                <a:tileRect/>
              </a:gradFill>
              <a:cs typeface="+mn-ea"/>
              <a:sym typeface="+mn-lt"/>
            </a:endParaRPr>
          </a:p>
        </p:txBody>
      </p:sp>
      <p:cxnSp>
        <p:nvCxnSpPr>
          <p:cNvPr id="22" name="直接连接符 21">
            <a:extLst>
              <a:ext uri="{FF2B5EF4-FFF2-40B4-BE49-F238E27FC236}">
                <a16:creationId xmlns:a16="http://schemas.microsoft.com/office/drawing/2014/main" id="{E2716DCE-0C76-4DCF-AB1B-4BDDF6BC4498}"/>
              </a:ext>
            </a:extLst>
          </p:cNvPr>
          <p:cNvCxnSpPr>
            <a:cxnSpLocks/>
          </p:cNvCxnSpPr>
          <p:nvPr/>
        </p:nvCxnSpPr>
        <p:spPr>
          <a:xfrm>
            <a:off x="1115274" y="2231610"/>
            <a:ext cx="54216" cy="2453608"/>
          </a:xfrm>
          <a:prstGeom prst="line">
            <a:avLst/>
          </a:prstGeom>
          <a:ln w="63500">
            <a:solidFill>
              <a:srgbClr val="0D69FF"/>
            </a:solidFill>
          </a:ln>
        </p:spPr>
        <p:style>
          <a:lnRef idx="1">
            <a:schemeClr val="accent1"/>
          </a:lnRef>
          <a:fillRef idx="0">
            <a:schemeClr val="accent1"/>
          </a:fillRef>
          <a:effectRef idx="0">
            <a:schemeClr val="accent1"/>
          </a:effectRef>
          <a:fontRef idx="minor">
            <a:schemeClr val="tx1"/>
          </a:fontRef>
        </p:style>
      </p:cxnSp>
      <p:pic>
        <p:nvPicPr>
          <p:cNvPr id="49" name="图片 48">
            <a:extLst>
              <a:ext uri="{FF2B5EF4-FFF2-40B4-BE49-F238E27FC236}">
                <a16:creationId xmlns:a16="http://schemas.microsoft.com/office/drawing/2014/main" id="{2269292B-333F-4D72-83A2-991FEC2E2A0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rot="20533979">
            <a:off x="5146076" y="2584706"/>
            <a:ext cx="8253968" cy="6552381"/>
          </a:xfrm>
          <a:custGeom>
            <a:avLst/>
            <a:gdLst>
              <a:gd name="connsiteX0" fmla="*/ 8253968 w 8253968"/>
              <a:gd name="connsiteY0" fmla="*/ 0 h 6552381"/>
              <a:gd name="connsiteX1" fmla="*/ 8253968 w 8253968"/>
              <a:gd name="connsiteY1" fmla="*/ 6552381 h 6552381"/>
              <a:gd name="connsiteX2" fmla="*/ 6105636 w 8253968"/>
              <a:gd name="connsiteY2" fmla="*/ 6552381 h 6552381"/>
              <a:gd name="connsiteX3" fmla="*/ 6552605 w 8253968"/>
              <a:gd name="connsiteY3" fmla="*/ 5157478 h 6552381"/>
              <a:gd name="connsiteX4" fmla="*/ 0 w 8253968"/>
              <a:gd name="connsiteY4" fmla="*/ 3057827 h 6552381"/>
              <a:gd name="connsiteX5" fmla="*/ 0 w 8253968"/>
              <a:gd name="connsiteY5" fmla="*/ 0 h 655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3968" h="6552381">
                <a:moveTo>
                  <a:pt x="8253968" y="0"/>
                </a:moveTo>
                <a:lnTo>
                  <a:pt x="8253968" y="6552381"/>
                </a:lnTo>
                <a:lnTo>
                  <a:pt x="6105636" y="6552381"/>
                </a:lnTo>
                <a:lnTo>
                  <a:pt x="6552605" y="5157478"/>
                </a:lnTo>
                <a:lnTo>
                  <a:pt x="0" y="3057827"/>
                </a:lnTo>
                <a:lnTo>
                  <a:pt x="0" y="0"/>
                </a:lnTo>
                <a:close/>
              </a:path>
            </a:pathLst>
          </a:custGeom>
        </p:spPr>
      </p:pic>
      <p:pic>
        <p:nvPicPr>
          <p:cNvPr id="51" name="图片 50">
            <a:extLst>
              <a:ext uri="{FF2B5EF4-FFF2-40B4-BE49-F238E27FC236}">
                <a16:creationId xmlns:a16="http://schemas.microsoft.com/office/drawing/2014/main" id="{72C5AB3A-DAB4-4681-ABFD-494D66BA2AB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095" b="49513"/>
          <a:stretch/>
        </p:blipFill>
        <p:spPr>
          <a:xfrm rot="10800000">
            <a:off x="6354121" y="-1"/>
            <a:ext cx="5837879" cy="3934843"/>
          </a:xfrm>
          <a:prstGeom prst="rect">
            <a:avLst/>
          </a:prstGeom>
        </p:spPr>
      </p:pic>
      <p:sp>
        <p:nvSpPr>
          <p:cNvPr id="2" name="文本框 1">
            <a:extLst>
              <a:ext uri="{FF2B5EF4-FFF2-40B4-BE49-F238E27FC236}">
                <a16:creationId xmlns:a16="http://schemas.microsoft.com/office/drawing/2014/main" id="{4205913A-12BB-86C2-CC69-8E9C95F2E903}"/>
              </a:ext>
            </a:extLst>
          </p:cNvPr>
          <p:cNvSpPr txBox="1"/>
          <p:nvPr/>
        </p:nvSpPr>
        <p:spPr>
          <a:xfrm>
            <a:off x="1849162" y="3429000"/>
            <a:ext cx="5596404" cy="369332"/>
          </a:xfrm>
          <a:prstGeom prst="rect">
            <a:avLst/>
          </a:prstGeom>
          <a:noFill/>
        </p:spPr>
        <p:txBody>
          <a:bodyPr wrap="none" rtlCol="0">
            <a:spAutoFit/>
            <a:scene3d>
              <a:camera prst="orthographicFront"/>
              <a:lightRig rig="threePt" dir="t"/>
            </a:scene3d>
            <a:sp3d/>
          </a:bodyPr>
          <a:lstStyle/>
          <a:p>
            <a:pPr algn="ctr"/>
            <a:r>
              <a:rPr lang="zh-CN" altLang="en-US" dirty="0">
                <a:gradFill flip="none" rotWithShape="1">
                  <a:gsLst>
                    <a:gs pos="0">
                      <a:srgbClr val="62FFFF"/>
                    </a:gs>
                    <a:gs pos="100000">
                      <a:srgbClr val="0D69FF"/>
                    </a:gs>
                  </a:gsLst>
                  <a:lin ang="2700000" scaled="1"/>
                  <a:tileRect/>
                </a:gradFill>
                <a:cs typeface="+mn-ea"/>
                <a:sym typeface="+mn-lt"/>
              </a:rPr>
              <a:t>基于</a:t>
            </a:r>
            <a:r>
              <a:rPr lang="en-US" altLang="zh-CN" dirty="0" err="1">
                <a:gradFill flip="none" rotWithShape="1">
                  <a:gsLst>
                    <a:gs pos="0">
                      <a:srgbClr val="62FFFF"/>
                    </a:gs>
                    <a:gs pos="100000">
                      <a:srgbClr val="0D69FF"/>
                    </a:gs>
                  </a:gsLst>
                  <a:lin ang="2700000" scaled="1"/>
                  <a:tileRect/>
                </a:gradFill>
                <a:cs typeface="+mn-ea"/>
                <a:sym typeface="+mn-lt"/>
              </a:rPr>
              <a:t>DreamBooth-LoRA</a:t>
            </a:r>
            <a:r>
              <a:rPr lang="zh-CN" altLang="en-US" dirty="0">
                <a:gradFill flip="none" rotWithShape="1">
                  <a:gsLst>
                    <a:gs pos="0">
                      <a:srgbClr val="62FFFF"/>
                    </a:gs>
                    <a:gs pos="100000">
                      <a:srgbClr val="0D69FF"/>
                    </a:gs>
                  </a:gsLst>
                  <a:lin ang="2700000" scaled="1"/>
                  <a:tileRect/>
                </a:gradFill>
                <a:cs typeface="+mn-ea"/>
                <a:sym typeface="+mn-lt"/>
              </a:rPr>
              <a:t>的文生图风格迁移模型的研究</a:t>
            </a:r>
            <a:endParaRPr lang="zh-CN" altLang="en-US" b="1" dirty="0">
              <a:gradFill flip="none" rotWithShape="1">
                <a:gsLst>
                  <a:gs pos="0">
                    <a:srgbClr val="62FFFF"/>
                  </a:gs>
                  <a:gs pos="100000">
                    <a:srgbClr val="0D69FF"/>
                  </a:gs>
                </a:gsLst>
                <a:lin ang="2700000" scaled="1"/>
                <a:tileRect/>
              </a:gradFill>
              <a:cs typeface="+mn-ea"/>
              <a:sym typeface="+mn-lt"/>
            </a:endParaRPr>
          </a:p>
        </p:txBody>
      </p:sp>
      <p:sp>
        <p:nvSpPr>
          <p:cNvPr id="3" name="文本框 2">
            <a:extLst>
              <a:ext uri="{FF2B5EF4-FFF2-40B4-BE49-F238E27FC236}">
                <a16:creationId xmlns:a16="http://schemas.microsoft.com/office/drawing/2014/main" id="{A12E3819-BB76-3B4D-62E9-B222E5C6A9A2}"/>
              </a:ext>
            </a:extLst>
          </p:cNvPr>
          <p:cNvSpPr txBox="1"/>
          <p:nvPr/>
        </p:nvSpPr>
        <p:spPr>
          <a:xfrm>
            <a:off x="2464725" y="4208850"/>
            <a:ext cx="4365298" cy="646331"/>
          </a:xfrm>
          <a:prstGeom prst="rect">
            <a:avLst/>
          </a:prstGeom>
          <a:noFill/>
        </p:spPr>
        <p:txBody>
          <a:bodyPr wrap="none" rtlCol="0">
            <a:spAutoFit/>
            <a:scene3d>
              <a:camera prst="orthographicFront"/>
              <a:lightRig rig="threePt" dir="t"/>
            </a:scene3d>
            <a:sp3d/>
          </a:bodyPr>
          <a:lstStyle/>
          <a:p>
            <a:pPr algn="ctr"/>
            <a:r>
              <a:rPr lang="zh-CN" altLang="en-US" dirty="0">
                <a:gradFill flip="none" rotWithShape="1">
                  <a:gsLst>
                    <a:gs pos="0">
                      <a:srgbClr val="62FFFF"/>
                    </a:gs>
                    <a:gs pos="100000">
                      <a:srgbClr val="0D69FF"/>
                    </a:gs>
                  </a:gsLst>
                  <a:lin ang="2700000" scaled="1"/>
                  <a:tileRect/>
                </a:gradFill>
                <a:cs typeface="+mn-ea"/>
                <a:sym typeface="+mn-lt"/>
              </a:rPr>
              <a:t>成员：郑思哲 周健文 周扬超 赵猛 纪冠州</a:t>
            </a:r>
            <a:endParaRPr lang="en-US" altLang="zh-CN" dirty="0">
              <a:gradFill flip="none" rotWithShape="1">
                <a:gsLst>
                  <a:gs pos="0">
                    <a:srgbClr val="62FFFF"/>
                  </a:gs>
                  <a:gs pos="100000">
                    <a:srgbClr val="0D69FF"/>
                  </a:gs>
                </a:gsLst>
                <a:lin ang="2700000" scaled="1"/>
                <a:tileRect/>
              </a:gradFill>
              <a:cs typeface="+mn-ea"/>
              <a:sym typeface="+mn-lt"/>
            </a:endParaRPr>
          </a:p>
          <a:p>
            <a:pPr algn="ctr"/>
            <a:r>
              <a:rPr lang="zh-CN" altLang="en-US" b="1" dirty="0">
                <a:gradFill flip="none" rotWithShape="1">
                  <a:gsLst>
                    <a:gs pos="0">
                      <a:srgbClr val="62FFFF"/>
                    </a:gs>
                    <a:gs pos="100000">
                      <a:srgbClr val="0D69FF"/>
                    </a:gs>
                  </a:gsLst>
                  <a:lin ang="2700000" scaled="1"/>
                  <a:tileRect/>
                </a:gradFill>
                <a:cs typeface="+mn-ea"/>
                <a:sym typeface="+mn-lt"/>
              </a:rPr>
              <a:t>汇报人：郑思哲</a:t>
            </a:r>
          </a:p>
        </p:txBody>
      </p:sp>
    </p:spTree>
    <p:extLst>
      <p:ext uri="{BB962C8B-B14F-4D97-AF65-F5344CB8AC3E}">
        <p14:creationId xmlns:p14="http://schemas.microsoft.com/office/powerpoint/2010/main" val="417078064"/>
      </p:ext>
    </p:extLst>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anim calcmode="lin" valueType="num">
                                      <p:cBhvr>
                                        <p:cTn id="10" dur="500" fill="hold"/>
                                        <p:tgtEl>
                                          <p:spTgt spid="20"/>
                                        </p:tgtEl>
                                        <p:attrNameLst>
                                          <p:attrName>ppt_x</p:attrName>
                                        </p:attrNameLst>
                                      </p:cBhvr>
                                      <p:tavLst>
                                        <p:tav tm="0">
                                          <p:val>
                                            <p:fltVal val="0.5"/>
                                          </p:val>
                                        </p:tav>
                                        <p:tav tm="100000">
                                          <p:val>
                                            <p:strVal val="#ppt_x"/>
                                          </p:val>
                                        </p:tav>
                                      </p:tavLst>
                                    </p:anim>
                                    <p:anim calcmode="lin" valueType="num">
                                      <p:cBhvr>
                                        <p:cTn id="11" dur="500" fill="hold"/>
                                        <p:tgtEl>
                                          <p:spTgt spid="20"/>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childTnLst>
                          </p:cTn>
                        </p:par>
                        <p:par>
                          <p:cTn id="16" fill="hold">
                            <p:stCondLst>
                              <p:cond delay="1000"/>
                            </p:stCondLst>
                            <p:childTnLst>
                              <p:par>
                                <p:cTn id="17" presetID="53" presetClass="entr" presetSubtype="52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anim calcmode="lin" valueType="num">
                                      <p:cBhvr>
                                        <p:cTn id="22" dur="500" fill="hold"/>
                                        <p:tgtEl>
                                          <p:spTgt spid="2"/>
                                        </p:tgtEl>
                                        <p:attrNameLst>
                                          <p:attrName>ppt_x</p:attrName>
                                        </p:attrNameLst>
                                      </p:cBhvr>
                                      <p:tavLst>
                                        <p:tav tm="0">
                                          <p:val>
                                            <p:fltVal val="0.5"/>
                                          </p:val>
                                        </p:tav>
                                        <p:tav tm="100000">
                                          <p:val>
                                            <p:strVal val="#ppt_x"/>
                                          </p:val>
                                        </p:tav>
                                      </p:tavLst>
                                    </p:anim>
                                    <p:anim calcmode="lin" valueType="num">
                                      <p:cBhvr>
                                        <p:cTn id="23" dur="500" fill="hold"/>
                                        <p:tgtEl>
                                          <p:spTgt spid="2"/>
                                        </p:tgtEl>
                                        <p:attrNameLst>
                                          <p:attrName>ppt_y</p:attrName>
                                        </p:attrNameLst>
                                      </p:cBhvr>
                                      <p:tavLst>
                                        <p:tav tm="0">
                                          <p:val>
                                            <p:fltVal val="0.5"/>
                                          </p:val>
                                        </p:tav>
                                        <p:tav tm="100000">
                                          <p:val>
                                            <p:strVal val="#ppt_y"/>
                                          </p:val>
                                        </p:tav>
                                      </p:tavLst>
                                    </p:anim>
                                  </p:childTnLst>
                                </p:cTn>
                              </p:par>
                            </p:childTnLst>
                          </p:cTn>
                        </p:par>
                        <p:par>
                          <p:cTn id="24" fill="hold">
                            <p:stCondLst>
                              <p:cond delay="1500"/>
                            </p:stCondLst>
                            <p:childTnLst>
                              <p:par>
                                <p:cTn id="25" presetID="53" presetClass="entr" presetSubtype="52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anim calcmode="lin" valueType="num">
                                      <p:cBhvr>
                                        <p:cTn id="30" dur="500" fill="hold"/>
                                        <p:tgtEl>
                                          <p:spTgt spid="3"/>
                                        </p:tgtEl>
                                        <p:attrNameLst>
                                          <p:attrName>ppt_x</p:attrName>
                                        </p:attrNameLst>
                                      </p:cBhvr>
                                      <p:tavLst>
                                        <p:tav tm="0">
                                          <p:val>
                                            <p:fltVal val="0.5"/>
                                          </p:val>
                                        </p:tav>
                                        <p:tav tm="100000">
                                          <p:val>
                                            <p:strVal val="#ppt_x"/>
                                          </p:val>
                                        </p:tav>
                                      </p:tavLst>
                                    </p:anim>
                                    <p:anim calcmode="lin" valueType="num">
                                      <p:cBhvr>
                                        <p:cTn id="31"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占位符 8"/>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flipH="1">
            <a:off x="6792101" y="1252913"/>
            <a:ext cx="6252694" cy="6252694"/>
          </a:xfrm>
        </p:spPr>
      </p:pic>
      <p:pic>
        <p:nvPicPr>
          <p:cNvPr id="7" name="图片 6">
            <a:extLst>
              <a:ext uri="{FF2B5EF4-FFF2-40B4-BE49-F238E27FC236}">
                <a16:creationId xmlns:a16="http://schemas.microsoft.com/office/drawing/2014/main" id="{05015090-14C2-4E80-8934-1468F00A0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622791" y="-76165"/>
            <a:ext cx="5031979" cy="3557609"/>
          </a:xfrm>
          <a:prstGeom prst="rect">
            <a:avLst/>
          </a:prstGeom>
        </p:spPr>
      </p:pic>
      <p:sp>
        <p:nvSpPr>
          <p:cNvPr id="21" name="Rectangle 23"/>
          <p:cNvSpPr/>
          <p:nvPr/>
        </p:nvSpPr>
        <p:spPr>
          <a:xfrm>
            <a:off x="1131855" y="1038333"/>
            <a:ext cx="7456412" cy="581057"/>
          </a:xfrm>
          <a:prstGeom prst="rect">
            <a:avLst/>
          </a:prstGeom>
        </p:spPr>
        <p:txBody>
          <a:bodyPr wrap="square">
            <a:spAutoFit/>
          </a:bodyPr>
          <a:lstStyle/>
          <a:p>
            <a:pPr>
              <a:lnSpc>
                <a:spcPct val="140000"/>
              </a:lnSpc>
              <a:defRPr/>
            </a:pPr>
            <a:r>
              <a:rPr lang="zh-CN" altLang="en-US" sz="1200" noProof="1">
                <a:solidFill>
                  <a:schemeClr val="bg1"/>
                </a:solidFill>
                <a:cs typeface="+mn-ea"/>
                <a:sym typeface="+mn-lt"/>
              </a:rPr>
              <a:t>作为训练的风格数据共有十五种，每种风格给定</a:t>
            </a:r>
            <a:r>
              <a:rPr lang="en-US" altLang="zh-CN" sz="1200" noProof="1">
                <a:solidFill>
                  <a:schemeClr val="bg1"/>
                </a:solidFill>
                <a:cs typeface="+mn-ea"/>
                <a:sym typeface="+mn-lt"/>
              </a:rPr>
              <a:t>10</a:t>
            </a:r>
            <a:r>
              <a:rPr lang="zh-CN" altLang="en-US" sz="1200" noProof="1">
                <a:solidFill>
                  <a:schemeClr val="bg1"/>
                </a:solidFill>
                <a:cs typeface="+mn-ea"/>
                <a:sym typeface="+mn-lt"/>
              </a:rPr>
              <a:t>张图片，每种风格都需要进行单独的权重微调训练。在文中我们展示了我们训练的部分成果，完整的训练结果我们放在了</a:t>
            </a:r>
            <a:r>
              <a:rPr lang="en-US" altLang="zh-CN" sz="1200" noProof="1">
                <a:solidFill>
                  <a:schemeClr val="bg1"/>
                </a:solidFill>
                <a:cs typeface="+mn-ea"/>
                <a:sym typeface="+mn-lt"/>
              </a:rPr>
              <a:t>GitHub</a:t>
            </a:r>
            <a:r>
              <a:rPr lang="zh-CN" altLang="en-US" sz="1200" noProof="1">
                <a:solidFill>
                  <a:schemeClr val="bg1"/>
                </a:solidFill>
                <a:cs typeface="+mn-ea"/>
                <a:sym typeface="+mn-lt"/>
              </a:rPr>
              <a:t>上面，包括训练的权重。</a:t>
            </a:r>
            <a:endParaRPr lang="en-US" altLang="zh-CN" sz="1200" noProof="1">
              <a:solidFill>
                <a:schemeClr val="bg1"/>
              </a:solidFill>
              <a:cs typeface="+mn-ea"/>
              <a:sym typeface="+mn-lt"/>
            </a:endParaRPr>
          </a:p>
        </p:txBody>
      </p:sp>
      <p:sp>
        <p:nvSpPr>
          <p:cNvPr id="22" name="文本框 21"/>
          <p:cNvSpPr txBox="1"/>
          <p:nvPr/>
        </p:nvSpPr>
        <p:spPr>
          <a:xfrm>
            <a:off x="1200867" y="689494"/>
            <a:ext cx="3145163" cy="369332"/>
          </a:xfrm>
          <a:prstGeom prst="rect">
            <a:avLst/>
          </a:prstGeom>
          <a:gradFill>
            <a:gsLst>
              <a:gs pos="0">
                <a:srgbClr val="62FFFF"/>
              </a:gs>
              <a:gs pos="100000">
                <a:srgbClr val="1B82FF"/>
              </a:gs>
            </a:gsLst>
            <a:lin ang="0" scaled="1"/>
          </a:gradFill>
        </p:spPr>
        <p:txBody>
          <a:bodyPr wrap="square" rtlCol="0">
            <a:spAutoFit/>
          </a:bodyPr>
          <a:lstStyle/>
          <a:p>
            <a:r>
              <a:rPr lang="zh-CN" altLang="en-US" b="1" dirty="0">
                <a:solidFill>
                  <a:srgbClr val="122041"/>
                </a:solidFill>
                <a:cs typeface="+mn-ea"/>
                <a:sym typeface="+mn-lt"/>
              </a:rPr>
              <a:t>可视化效果</a:t>
            </a:r>
          </a:p>
        </p:txBody>
      </p:sp>
      <p:sp>
        <p:nvSpPr>
          <p:cNvPr id="24" name="Rectangle 23"/>
          <p:cNvSpPr/>
          <p:nvPr/>
        </p:nvSpPr>
        <p:spPr>
          <a:xfrm>
            <a:off x="1131854" y="5376941"/>
            <a:ext cx="8575737" cy="833946"/>
          </a:xfrm>
          <a:prstGeom prst="rect">
            <a:avLst/>
          </a:prstGeom>
        </p:spPr>
        <p:txBody>
          <a:bodyPr wrap="square">
            <a:spAutoFit/>
          </a:bodyPr>
          <a:lstStyle/>
          <a:p>
            <a:pPr>
              <a:lnSpc>
                <a:spcPts val="2020"/>
              </a:lnSpc>
            </a:pPr>
            <a:r>
              <a:rPr lang="zh-CN" altLang="en-US" sz="1200" dirty="0">
                <a:solidFill>
                  <a:schemeClr val="bg1"/>
                </a:solidFill>
                <a:cs typeface="+mn-ea"/>
                <a:sym typeface="+mn-lt"/>
              </a:rPr>
              <a:t>产生的部分图片与给定的文本有较大的差距，我们认为这与用</a:t>
            </a:r>
            <a:r>
              <a:rPr lang="en-US" altLang="zh-CN" sz="1200" dirty="0" err="1">
                <a:solidFill>
                  <a:schemeClr val="bg1"/>
                </a:solidFill>
                <a:cs typeface="+mn-ea"/>
                <a:sym typeface="+mn-lt"/>
              </a:rPr>
              <a:t>LoRA</a:t>
            </a:r>
            <a:r>
              <a:rPr lang="zh-CN" altLang="en-US" sz="1200" dirty="0">
                <a:solidFill>
                  <a:schemeClr val="bg1"/>
                </a:solidFill>
                <a:cs typeface="+mn-ea"/>
                <a:sym typeface="+mn-lt"/>
              </a:rPr>
              <a:t>微调</a:t>
            </a:r>
            <a:r>
              <a:rPr lang="en-US" altLang="zh-CN" sz="1200" dirty="0">
                <a:solidFill>
                  <a:schemeClr val="bg1"/>
                </a:solidFill>
                <a:cs typeface="+mn-ea"/>
                <a:sym typeface="+mn-lt"/>
              </a:rPr>
              <a:t>Text Encoder</a:t>
            </a:r>
            <a:r>
              <a:rPr lang="zh-CN" altLang="en-US" sz="1200" dirty="0">
                <a:solidFill>
                  <a:schemeClr val="bg1"/>
                </a:solidFill>
                <a:cs typeface="+mn-ea"/>
                <a:sym typeface="+mn-lt"/>
              </a:rPr>
              <a:t>进行训练有关，由于与传统意义相冲突的词出现（如</a:t>
            </a:r>
            <a:r>
              <a:rPr lang="en-US" altLang="zh-CN" sz="1200" dirty="0">
                <a:solidFill>
                  <a:schemeClr val="bg1"/>
                </a:solidFill>
                <a:cs typeface="+mn-ea"/>
                <a:sym typeface="+mn-lt"/>
              </a:rPr>
              <a:t>00</a:t>
            </a:r>
            <a:r>
              <a:rPr lang="zh-CN" altLang="en-US" sz="1200" dirty="0">
                <a:solidFill>
                  <a:schemeClr val="bg1"/>
                </a:solidFill>
                <a:cs typeface="+mn-ea"/>
                <a:sym typeface="+mn-lt"/>
              </a:rPr>
              <a:t>，</a:t>
            </a:r>
            <a:r>
              <a:rPr lang="en-US" altLang="zh-CN" sz="1200" dirty="0">
                <a:solidFill>
                  <a:schemeClr val="bg1"/>
                </a:solidFill>
                <a:cs typeface="+mn-ea"/>
                <a:sym typeface="+mn-lt"/>
              </a:rPr>
              <a:t>01</a:t>
            </a:r>
            <a:r>
              <a:rPr lang="zh-CN" altLang="en-US" sz="1200" dirty="0">
                <a:solidFill>
                  <a:schemeClr val="bg1"/>
                </a:solidFill>
                <a:cs typeface="+mn-ea"/>
                <a:sym typeface="+mn-lt"/>
              </a:rPr>
              <a:t>），可能会使模型忘记一些先验信息，因此，可以对</a:t>
            </a:r>
            <a:r>
              <a:rPr lang="en-US" altLang="zh-CN" sz="1200" dirty="0">
                <a:solidFill>
                  <a:schemeClr val="bg1"/>
                </a:solidFill>
                <a:cs typeface="+mn-ea"/>
                <a:sym typeface="+mn-lt"/>
              </a:rPr>
              <a:t>Text Encoder</a:t>
            </a:r>
            <a:r>
              <a:rPr lang="zh-CN" altLang="en-US" sz="1200" dirty="0">
                <a:solidFill>
                  <a:schemeClr val="bg1"/>
                </a:solidFill>
                <a:cs typeface="+mn-ea"/>
                <a:sym typeface="+mn-lt"/>
              </a:rPr>
              <a:t>进行更弱强度的微调，或加强其正则化的力度，使模型的先验信息保存得更加完善。后续可以加入消融实验来验证这一部分的想法。</a:t>
            </a:r>
            <a:endParaRPr lang="en-US" altLang="zh-CN" sz="1200" dirty="0">
              <a:solidFill>
                <a:schemeClr val="bg1"/>
              </a:solidFill>
              <a:cs typeface="+mn-ea"/>
              <a:sym typeface="+mn-lt"/>
            </a:endParaRPr>
          </a:p>
        </p:txBody>
      </p:sp>
      <p:sp>
        <p:nvSpPr>
          <p:cNvPr id="26" name="文本框 25"/>
          <p:cNvSpPr txBox="1"/>
          <p:nvPr/>
        </p:nvSpPr>
        <p:spPr>
          <a:xfrm>
            <a:off x="1131856" y="5000126"/>
            <a:ext cx="2907673" cy="369332"/>
          </a:xfrm>
          <a:prstGeom prst="rect">
            <a:avLst/>
          </a:prstGeom>
          <a:gradFill>
            <a:gsLst>
              <a:gs pos="0">
                <a:srgbClr val="62FFFF"/>
              </a:gs>
              <a:gs pos="100000">
                <a:srgbClr val="1B82FF"/>
              </a:gs>
            </a:gsLst>
            <a:lin ang="0" scaled="1"/>
          </a:gradFill>
        </p:spPr>
        <p:txBody>
          <a:bodyPr wrap="square" rtlCol="0">
            <a:spAutoFit/>
          </a:bodyPr>
          <a:lstStyle/>
          <a:p>
            <a:r>
              <a:rPr lang="zh-CN" altLang="en-US" b="1" dirty="0">
                <a:solidFill>
                  <a:srgbClr val="122041"/>
                </a:solidFill>
                <a:cs typeface="+mn-ea"/>
                <a:sym typeface="+mn-lt"/>
              </a:rPr>
              <a:t>方法缺陷及改进措施</a:t>
            </a:r>
          </a:p>
        </p:txBody>
      </p:sp>
      <p:grpSp>
        <p:nvGrpSpPr>
          <p:cNvPr id="25" name="组合 24">
            <a:extLst>
              <a:ext uri="{FF2B5EF4-FFF2-40B4-BE49-F238E27FC236}">
                <a16:creationId xmlns:a16="http://schemas.microsoft.com/office/drawing/2014/main" id="{6351E8E2-F06B-49E9-A1F6-2D2B3207CFAE}"/>
              </a:ext>
            </a:extLst>
          </p:cNvPr>
          <p:cNvGrpSpPr/>
          <p:nvPr/>
        </p:nvGrpSpPr>
        <p:grpSpPr>
          <a:xfrm>
            <a:off x="382276" y="202078"/>
            <a:ext cx="4291324" cy="381000"/>
            <a:chOff x="382276" y="202078"/>
            <a:chExt cx="4291324" cy="381000"/>
          </a:xfrm>
        </p:grpSpPr>
        <p:grpSp>
          <p:nvGrpSpPr>
            <p:cNvPr id="27" name="组合 26">
              <a:extLst>
                <a:ext uri="{FF2B5EF4-FFF2-40B4-BE49-F238E27FC236}">
                  <a16:creationId xmlns:a16="http://schemas.microsoft.com/office/drawing/2014/main" id="{D9A1C5D9-4027-4BD2-8F7B-3D8C70D6EB7D}"/>
                </a:ext>
              </a:extLst>
            </p:cNvPr>
            <p:cNvGrpSpPr/>
            <p:nvPr/>
          </p:nvGrpSpPr>
          <p:grpSpPr>
            <a:xfrm>
              <a:off x="382276" y="269854"/>
              <a:ext cx="604607" cy="274860"/>
              <a:chOff x="775976" y="295254"/>
              <a:chExt cx="604607" cy="274860"/>
            </a:xfrm>
          </p:grpSpPr>
          <p:grpSp>
            <p:nvGrpSpPr>
              <p:cNvPr id="29" name="组合 28">
                <a:extLst>
                  <a:ext uri="{FF2B5EF4-FFF2-40B4-BE49-F238E27FC236}">
                    <a16:creationId xmlns:a16="http://schemas.microsoft.com/office/drawing/2014/main" id="{C6920406-9925-4F01-B635-D3F34BB7E275}"/>
                  </a:ext>
                </a:extLst>
              </p:cNvPr>
              <p:cNvGrpSpPr/>
              <p:nvPr/>
            </p:nvGrpSpPr>
            <p:grpSpPr>
              <a:xfrm rot="2788198">
                <a:off x="784307" y="286923"/>
                <a:ext cx="266582" cy="283243"/>
                <a:chOff x="4389120" y="2293620"/>
                <a:chExt cx="609600" cy="647700"/>
              </a:xfrm>
            </p:grpSpPr>
            <p:cxnSp>
              <p:nvCxnSpPr>
                <p:cNvPr id="40" name="直接连接符 39">
                  <a:extLst>
                    <a:ext uri="{FF2B5EF4-FFF2-40B4-BE49-F238E27FC236}">
                      <a16:creationId xmlns:a16="http://schemas.microsoft.com/office/drawing/2014/main" id="{72FC1A8B-999D-46C7-84A5-43073935489D}"/>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D25FCA1-244C-46C0-9A71-9A63EC873393}"/>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936B39CC-83E9-411A-BFED-7A5CAF7AB353}"/>
                  </a:ext>
                </a:extLst>
              </p:cNvPr>
              <p:cNvGrpSpPr/>
              <p:nvPr/>
            </p:nvGrpSpPr>
            <p:grpSpPr>
              <a:xfrm rot="2788198">
                <a:off x="938001" y="286923"/>
                <a:ext cx="266582" cy="283243"/>
                <a:chOff x="4389120" y="2293620"/>
                <a:chExt cx="609600" cy="647700"/>
              </a:xfrm>
            </p:grpSpPr>
            <p:cxnSp>
              <p:nvCxnSpPr>
                <p:cNvPr id="38" name="直接连接符 37">
                  <a:extLst>
                    <a:ext uri="{FF2B5EF4-FFF2-40B4-BE49-F238E27FC236}">
                      <a16:creationId xmlns:a16="http://schemas.microsoft.com/office/drawing/2014/main" id="{192BAAFB-AD8E-4CDF-88FB-002569E15AB3}"/>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345805B-8E6F-4F39-8D38-556AC7EC701A}"/>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9E101A2E-68AD-4CE9-8809-86CA5F0C33A8}"/>
                  </a:ext>
                </a:extLst>
              </p:cNvPr>
              <p:cNvGrpSpPr/>
              <p:nvPr/>
            </p:nvGrpSpPr>
            <p:grpSpPr>
              <a:xfrm rot="2788198">
                <a:off x="1105671" y="295201"/>
                <a:ext cx="266582" cy="283243"/>
                <a:chOff x="4389120" y="2293620"/>
                <a:chExt cx="609600" cy="647700"/>
              </a:xfrm>
            </p:grpSpPr>
            <p:cxnSp>
              <p:nvCxnSpPr>
                <p:cNvPr id="36" name="直接连接符 35">
                  <a:extLst>
                    <a:ext uri="{FF2B5EF4-FFF2-40B4-BE49-F238E27FC236}">
                      <a16:creationId xmlns:a16="http://schemas.microsoft.com/office/drawing/2014/main" id="{0E03B23C-C2AA-41D2-BC14-D82EB39A8945}"/>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025FCF6-FE2D-4BF2-8748-979D1E06B71A}"/>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8" name="文本框 27">
              <a:extLst>
                <a:ext uri="{FF2B5EF4-FFF2-40B4-BE49-F238E27FC236}">
                  <a16:creationId xmlns:a16="http://schemas.microsoft.com/office/drawing/2014/main" id="{E0FF98E7-1C44-4FCF-8E94-876023242963}"/>
                </a:ext>
              </a:extLst>
            </p:cNvPr>
            <p:cNvSpPr txBox="1"/>
            <p:nvPr/>
          </p:nvSpPr>
          <p:spPr>
            <a:xfrm>
              <a:off x="1265771" y="202078"/>
              <a:ext cx="3407829" cy="381000"/>
            </a:xfrm>
            <a:prstGeom prst="rect">
              <a:avLst/>
            </a:prstGeom>
            <a:noFill/>
          </p:spPr>
          <p:txBody>
            <a:bodyPr wrap="square" rtlCol="0">
              <a:spAutoFit/>
            </a:bodyPr>
            <a:lstStyle/>
            <a:p>
              <a:r>
                <a:rPr lang="zh-CN" altLang="en-US" b="1" dirty="0">
                  <a:solidFill>
                    <a:srgbClr val="4BD7FF"/>
                  </a:solidFill>
                  <a:cs typeface="+mn-ea"/>
                  <a:sym typeface="+mn-lt"/>
                </a:rPr>
                <a:t>结果展示</a:t>
              </a:r>
            </a:p>
          </p:txBody>
        </p:sp>
      </p:grpSp>
      <p:pic>
        <p:nvPicPr>
          <p:cNvPr id="4" name="图片 3">
            <a:extLst>
              <a:ext uri="{FF2B5EF4-FFF2-40B4-BE49-F238E27FC236}">
                <a16:creationId xmlns:a16="http://schemas.microsoft.com/office/drawing/2014/main" id="{504C2EAF-56DF-DF41-0FC3-E290E41CF7E1}"/>
              </a:ext>
            </a:extLst>
          </p:cNvPr>
          <p:cNvPicPr>
            <a:picLocks noChangeAspect="1"/>
          </p:cNvPicPr>
          <p:nvPr/>
        </p:nvPicPr>
        <p:blipFill>
          <a:blip r:embed="rId6"/>
          <a:stretch>
            <a:fillRect/>
          </a:stretch>
        </p:blipFill>
        <p:spPr>
          <a:xfrm>
            <a:off x="1265771" y="1719047"/>
            <a:ext cx="6112690" cy="2969938"/>
          </a:xfrm>
          <a:prstGeom prst="rect">
            <a:avLst/>
          </a:prstGeom>
        </p:spPr>
      </p:pic>
    </p:spTree>
    <p:extLst>
      <p:ext uri="{BB962C8B-B14F-4D97-AF65-F5344CB8AC3E}">
        <p14:creationId xmlns:p14="http://schemas.microsoft.com/office/powerpoint/2010/main" val="3461776157"/>
      </p:ext>
    </p:extLst>
  </p:cSld>
  <p:clrMapOvr>
    <a:masterClrMapping/>
  </p:clrMapOvr>
  <p:transition spd="med" advClick="0" advTm="300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B052DDF-4A04-4D1B-AC1A-2975A3F49497}"/>
              </a:ext>
            </a:extLst>
          </p:cNvPr>
          <p:cNvPicPr>
            <a:picLocks noChangeAspect="1"/>
          </p:cNvPicPr>
          <p:nvPr/>
        </p:nvPicPr>
        <p:blipFill rotWithShape="1">
          <a:blip r:embed="rId3">
            <a:extLst>
              <a:ext uri="{28A0092B-C50C-407E-A947-70E740481C1C}">
                <a14:useLocalDpi xmlns:a14="http://schemas.microsoft.com/office/drawing/2010/main" val="0"/>
              </a:ext>
            </a:extLst>
          </a:blip>
          <a:srcRect t="51414" r="30051"/>
          <a:stretch/>
        </p:blipFill>
        <p:spPr>
          <a:xfrm>
            <a:off x="-2294" y="0"/>
            <a:ext cx="12194294" cy="6858000"/>
          </a:xfrm>
          <a:prstGeom prst="rect">
            <a:avLst/>
          </a:prstGeom>
        </p:spPr>
      </p:pic>
      <p:pic>
        <p:nvPicPr>
          <p:cNvPr id="11" name="图片 10">
            <a:extLst>
              <a:ext uri="{FF2B5EF4-FFF2-40B4-BE49-F238E27FC236}">
                <a16:creationId xmlns:a16="http://schemas.microsoft.com/office/drawing/2014/main" id="{AF0AEA05-54A6-4501-900D-150DC5888F7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81"/>
          <a:stretch/>
        </p:blipFill>
        <p:spPr>
          <a:xfrm>
            <a:off x="4514894" y="3276600"/>
            <a:ext cx="7905705" cy="3836180"/>
          </a:xfrm>
          <a:prstGeom prst="rect">
            <a:avLst/>
          </a:prstGeom>
        </p:spPr>
      </p:pic>
      <p:sp>
        <p:nvSpPr>
          <p:cNvPr id="20" name="文本框 19">
            <a:extLst>
              <a:ext uri="{FF2B5EF4-FFF2-40B4-BE49-F238E27FC236}">
                <a16:creationId xmlns:a16="http://schemas.microsoft.com/office/drawing/2014/main" id="{822935AD-C268-46C6-8F0D-EEFF0B886495}"/>
              </a:ext>
            </a:extLst>
          </p:cNvPr>
          <p:cNvSpPr txBox="1"/>
          <p:nvPr/>
        </p:nvSpPr>
        <p:spPr>
          <a:xfrm>
            <a:off x="1455997" y="3326046"/>
            <a:ext cx="3570208" cy="1107996"/>
          </a:xfrm>
          <a:prstGeom prst="rect">
            <a:avLst/>
          </a:prstGeom>
          <a:noFill/>
        </p:spPr>
        <p:txBody>
          <a:bodyPr wrap="none" rtlCol="0">
            <a:spAutoFit/>
            <a:scene3d>
              <a:camera prst="orthographicFront"/>
              <a:lightRig rig="threePt" dir="t"/>
            </a:scene3d>
            <a:sp3d/>
          </a:bodyPr>
          <a:lstStyle/>
          <a:p>
            <a:pPr algn="ctr"/>
            <a:r>
              <a:rPr lang="zh-CN" altLang="en-US" sz="6600" dirty="0">
                <a:gradFill flip="none" rotWithShape="1">
                  <a:gsLst>
                    <a:gs pos="0">
                      <a:srgbClr val="62FFFF"/>
                    </a:gs>
                    <a:gs pos="100000">
                      <a:srgbClr val="0D69FF"/>
                    </a:gs>
                  </a:gsLst>
                  <a:lin ang="2700000" scaled="1"/>
                  <a:tileRect/>
                </a:gradFill>
                <a:cs typeface="+mn-ea"/>
                <a:sym typeface="+mn-lt"/>
              </a:rPr>
              <a:t>感谢</a:t>
            </a:r>
            <a:r>
              <a:rPr lang="zh-CN" altLang="en-US" sz="6600" b="1" dirty="0">
                <a:gradFill flip="none" rotWithShape="1">
                  <a:gsLst>
                    <a:gs pos="0">
                      <a:srgbClr val="62FFFF"/>
                    </a:gs>
                    <a:gs pos="100000">
                      <a:srgbClr val="0D69FF"/>
                    </a:gs>
                  </a:gsLst>
                  <a:lin ang="2700000" scaled="1"/>
                  <a:tileRect/>
                </a:gradFill>
                <a:cs typeface="+mn-ea"/>
                <a:sym typeface="+mn-lt"/>
              </a:rPr>
              <a:t>观看</a:t>
            </a:r>
          </a:p>
        </p:txBody>
      </p:sp>
      <p:cxnSp>
        <p:nvCxnSpPr>
          <p:cNvPr id="22" name="直接连接符 21">
            <a:extLst>
              <a:ext uri="{FF2B5EF4-FFF2-40B4-BE49-F238E27FC236}">
                <a16:creationId xmlns:a16="http://schemas.microsoft.com/office/drawing/2014/main" id="{E2716DCE-0C76-4DCF-AB1B-4BDDF6BC4498}"/>
              </a:ext>
            </a:extLst>
          </p:cNvPr>
          <p:cNvCxnSpPr>
            <a:cxnSpLocks/>
          </p:cNvCxnSpPr>
          <p:nvPr/>
        </p:nvCxnSpPr>
        <p:spPr>
          <a:xfrm>
            <a:off x="1115274" y="2231610"/>
            <a:ext cx="54216" cy="2453608"/>
          </a:xfrm>
          <a:prstGeom prst="line">
            <a:avLst/>
          </a:prstGeom>
          <a:ln w="63500">
            <a:solidFill>
              <a:srgbClr val="0D69FF"/>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9D17857-A046-41A7-8048-0E7436CC1741}"/>
              </a:ext>
            </a:extLst>
          </p:cNvPr>
          <p:cNvSpPr txBox="1"/>
          <p:nvPr/>
        </p:nvSpPr>
        <p:spPr>
          <a:xfrm>
            <a:off x="1445774" y="4320820"/>
            <a:ext cx="4920515" cy="369332"/>
          </a:xfrm>
          <a:prstGeom prst="rect">
            <a:avLst/>
          </a:prstGeom>
          <a:noFill/>
        </p:spPr>
        <p:txBody>
          <a:bodyPr wrap="square" rtlCol="0">
            <a:spAutoFit/>
            <a:scene3d>
              <a:camera prst="orthographicFront"/>
              <a:lightRig rig="threePt" dir="t"/>
            </a:scene3d>
            <a:sp3d/>
          </a:bodyPr>
          <a:lstStyle/>
          <a:p>
            <a:pPr algn="dist"/>
            <a:r>
              <a:rPr lang="en-US" altLang="zh-CN" dirty="0">
                <a:gradFill>
                  <a:gsLst>
                    <a:gs pos="0">
                      <a:srgbClr val="62FFFF"/>
                    </a:gs>
                    <a:gs pos="100000">
                      <a:srgbClr val="0D69FF"/>
                    </a:gs>
                  </a:gsLst>
                  <a:lin ang="2700000" scaled="1"/>
                </a:gradFill>
                <a:cs typeface="+mn-ea"/>
                <a:sym typeface="+mn-lt"/>
              </a:rPr>
              <a:t>THANKS FOR WATHCING</a:t>
            </a:r>
          </a:p>
        </p:txBody>
      </p:sp>
      <p:pic>
        <p:nvPicPr>
          <p:cNvPr id="49" name="图片 48">
            <a:extLst>
              <a:ext uri="{FF2B5EF4-FFF2-40B4-BE49-F238E27FC236}">
                <a16:creationId xmlns:a16="http://schemas.microsoft.com/office/drawing/2014/main" id="{2269292B-333F-4D72-83A2-991FEC2E2A0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rot="20533979">
            <a:off x="5181015" y="2560430"/>
            <a:ext cx="8253968" cy="6552381"/>
          </a:xfrm>
          <a:custGeom>
            <a:avLst/>
            <a:gdLst>
              <a:gd name="connsiteX0" fmla="*/ 8253968 w 8253968"/>
              <a:gd name="connsiteY0" fmla="*/ 0 h 6552381"/>
              <a:gd name="connsiteX1" fmla="*/ 8253968 w 8253968"/>
              <a:gd name="connsiteY1" fmla="*/ 6552381 h 6552381"/>
              <a:gd name="connsiteX2" fmla="*/ 6105636 w 8253968"/>
              <a:gd name="connsiteY2" fmla="*/ 6552381 h 6552381"/>
              <a:gd name="connsiteX3" fmla="*/ 6552605 w 8253968"/>
              <a:gd name="connsiteY3" fmla="*/ 5157478 h 6552381"/>
              <a:gd name="connsiteX4" fmla="*/ 0 w 8253968"/>
              <a:gd name="connsiteY4" fmla="*/ 3057827 h 6552381"/>
              <a:gd name="connsiteX5" fmla="*/ 0 w 8253968"/>
              <a:gd name="connsiteY5" fmla="*/ 0 h 655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3968" h="6552381">
                <a:moveTo>
                  <a:pt x="8253968" y="0"/>
                </a:moveTo>
                <a:lnTo>
                  <a:pt x="8253968" y="6552381"/>
                </a:lnTo>
                <a:lnTo>
                  <a:pt x="6105636" y="6552381"/>
                </a:lnTo>
                <a:lnTo>
                  <a:pt x="6552605" y="5157478"/>
                </a:lnTo>
                <a:lnTo>
                  <a:pt x="0" y="3057827"/>
                </a:lnTo>
                <a:lnTo>
                  <a:pt x="0" y="0"/>
                </a:lnTo>
                <a:close/>
              </a:path>
            </a:pathLst>
          </a:custGeom>
        </p:spPr>
      </p:pic>
      <p:pic>
        <p:nvPicPr>
          <p:cNvPr id="51" name="图片 50">
            <a:extLst>
              <a:ext uri="{FF2B5EF4-FFF2-40B4-BE49-F238E27FC236}">
                <a16:creationId xmlns:a16="http://schemas.microsoft.com/office/drawing/2014/main" id="{72C5AB3A-DAB4-4681-ABFD-494D66BA2AB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095" b="49513"/>
          <a:stretch/>
        </p:blipFill>
        <p:spPr>
          <a:xfrm rot="10800000">
            <a:off x="6354121" y="-1"/>
            <a:ext cx="5837879" cy="3934843"/>
          </a:xfrm>
          <a:prstGeom prst="rect">
            <a:avLst/>
          </a:prstGeom>
        </p:spPr>
      </p:pic>
    </p:spTree>
    <p:extLst>
      <p:ext uri="{BB962C8B-B14F-4D97-AF65-F5344CB8AC3E}">
        <p14:creationId xmlns:p14="http://schemas.microsoft.com/office/powerpoint/2010/main" val="2175266008"/>
      </p:ext>
    </p:extLst>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anim calcmode="lin" valueType="num">
                                      <p:cBhvr>
                                        <p:cTn id="10" dur="500" fill="hold"/>
                                        <p:tgtEl>
                                          <p:spTgt spid="20"/>
                                        </p:tgtEl>
                                        <p:attrNameLst>
                                          <p:attrName>ppt_x</p:attrName>
                                        </p:attrNameLst>
                                      </p:cBhvr>
                                      <p:tavLst>
                                        <p:tav tm="0">
                                          <p:val>
                                            <p:fltVal val="0.5"/>
                                          </p:val>
                                        </p:tav>
                                        <p:tav tm="100000">
                                          <p:val>
                                            <p:strVal val="#ppt_x"/>
                                          </p:val>
                                        </p:tav>
                                      </p:tavLst>
                                    </p:anim>
                                    <p:anim calcmode="lin" valueType="num">
                                      <p:cBhvr>
                                        <p:cTn id="11" dur="500" fill="hold"/>
                                        <p:tgtEl>
                                          <p:spTgt spid="20"/>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down)">
                                      <p:cBhvr>
                                        <p:cTn id="2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a:extLst>
              <a:ext uri="{FF2B5EF4-FFF2-40B4-BE49-F238E27FC236}">
                <a16:creationId xmlns:a16="http://schemas.microsoft.com/office/drawing/2014/main" id="{F380D85E-598D-4D72-A110-305EA52BCEE4}"/>
              </a:ext>
            </a:extLst>
          </p:cNvPr>
          <p:cNvPicPr>
            <a:picLocks noChangeAspect="1"/>
          </p:cNvPicPr>
          <p:nvPr/>
        </p:nvPicPr>
        <p:blipFill rotWithShape="1">
          <a:blip r:embed="rId4">
            <a:extLst>
              <a:ext uri="{28A0092B-C50C-407E-A947-70E740481C1C}">
                <a14:useLocalDpi xmlns:a14="http://schemas.microsoft.com/office/drawing/2010/main" val="0"/>
              </a:ext>
            </a:extLst>
          </a:blip>
          <a:srcRect t="51414" r="30051"/>
          <a:stretch/>
        </p:blipFill>
        <p:spPr>
          <a:xfrm>
            <a:off x="-36389" y="-1423"/>
            <a:ext cx="12194294" cy="6858000"/>
          </a:xfrm>
          <a:prstGeom prst="rect">
            <a:avLst/>
          </a:prstGeom>
        </p:spPr>
      </p:pic>
      <p:grpSp>
        <p:nvGrpSpPr>
          <p:cNvPr id="2" name="组合 1">
            <a:extLst>
              <a:ext uri="{FF2B5EF4-FFF2-40B4-BE49-F238E27FC236}">
                <a16:creationId xmlns:a16="http://schemas.microsoft.com/office/drawing/2014/main" id="{C48291A9-54B7-489C-9BB2-BD07E1AD5473}"/>
              </a:ext>
            </a:extLst>
          </p:cNvPr>
          <p:cNvGrpSpPr/>
          <p:nvPr/>
        </p:nvGrpSpPr>
        <p:grpSpPr>
          <a:xfrm>
            <a:off x="2177092" y="1466850"/>
            <a:ext cx="7581900" cy="342899"/>
            <a:chOff x="2177092" y="1466850"/>
            <a:chExt cx="7581900" cy="342899"/>
          </a:xfrm>
        </p:grpSpPr>
        <p:cxnSp>
          <p:nvCxnSpPr>
            <p:cNvPr id="33" name="直接连接符 32">
              <a:extLst>
                <a:ext uri="{FF2B5EF4-FFF2-40B4-BE49-F238E27FC236}">
                  <a16:creationId xmlns:a16="http://schemas.microsoft.com/office/drawing/2014/main" id="{B2ECC4F6-5C80-4126-ACC7-D9F7CD563B66}"/>
                </a:ext>
              </a:extLst>
            </p:cNvPr>
            <p:cNvCxnSpPr/>
            <p:nvPr/>
          </p:nvCxnSpPr>
          <p:spPr>
            <a:xfrm>
              <a:off x="2177092" y="1638300"/>
              <a:ext cx="7581900" cy="0"/>
            </a:xfrm>
            <a:prstGeom prst="line">
              <a:avLst/>
            </a:prstGeom>
            <a:ln>
              <a:gradFill flip="none" rotWithShape="1">
                <a:gsLst>
                  <a:gs pos="0">
                    <a:srgbClr val="4BD7FF">
                      <a:alpha val="0"/>
                    </a:srgbClr>
                  </a:gs>
                  <a:gs pos="54000">
                    <a:srgbClr val="4BD7FF"/>
                  </a:gs>
                  <a:gs pos="100000">
                    <a:srgbClr val="4BD7F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菱形 33">
              <a:extLst>
                <a:ext uri="{FF2B5EF4-FFF2-40B4-BE49-F238E27FC236}">
                  <a16:creationId xmlns:a16="http://schemas.microsoft.com/office/drawing/2014/main" id="{7D00AFD8-443D-468F-B69C-CC4328FA8A9B}"/>
                </a:ext>
              </a:extLst>
            </p:cNvPr>
            <p:cNvSpPr/>
            <p:nvPr/>
          </p:nvSpPr>
          <p:spPr>
            <a:xfrm>
              <a:off x="5943600" y="1466850"/>
              <a:ext cx="342899" cy="342899"/>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5" name="菱形 34">
              <a:extLst>
                <a:ext uri="{FF2B5EF4-FFF2-40B4-BE49-F238E27FC236}">
                  <a16:creationId xmlns:a16="http://schemas.microsoft.com/office/drawing/2014/main" id="{E90DDFB4-3A6F-4CBA-8175-46070C890DCC}"/>
                </a:ext>
              </a:extLst>
            </p:cNvPr>
            <p:cNvSpPr/>
            <p:nvPr/>
          </p:nvSpPr>
          <p:spPr>
            <a:xfrm flipH="1">
              <a:off x="6060758" y="1584008"/>
              <a:ext cx="108583" cy="108583"/>
            </a:xfrm>
            <a:prstGeom prst="diamond">
              <a:avLst/>
            </a:prstGeom>
            <a:solidFill>
              <a:srgbClr val="122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6" name="菱形 35">
              <a:extLst>
                <a:ext uri="{FF2B5EF4-FFF2-40B4-BE49-F238E27FC236}">
                  <a16:creationId xmlns:a16="http://schemas.microsoft.com/office/drawing/2014/main" id="{09BE6274-E369-4DF9-A03F-FABACF230B36}"/>
                </a:ext>
              </a:extLst>
            </p:cNvPr>
            <p:cNvSpPr/>
            <p:nvPr/>
          </p:nvSpPr>
          <p:spPr>
            <a:xfrm flipH="1">
              <a:off x="6576437" y="1584007"/>
              <a:ext cx="108583" cy="108583"/>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7" name="菱形 36">
              <a:extLst>
                <a:ext uri="{FF2B5EF4-FFF2-40B4-BE49-F238E27FC236}">
                  <a16:creationId xmlns:a16="http://schemas.microsoft.com/office/drawing/2014/main" id="{EC7E0601-2732-4262-866E-5A83C97B8CAC}"/>
                </a:ext>
              </a:extLst>
            </p:cNvPr>
            <p:cNvSpPr/>
            <p:nvPr/>
          </p:nvSpPr>
          <p:spPr>
            <a:xfrm flipH="1">
              <a:off x="6974957" y="1607223"/>
              <a:ext cx="85367" cy="85367"/>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8" name="菱形 37">
              <a:extLst>
                <a:ext uri="{FF2B5EF4-FFF2-40B4-BE49-F238E27FC236}">
                  <a16:creationId xmlns:a16="http://schemas.microsoft.com/office/drawing/2014/main" id="{11C9D604-3136-4201-859A-1F6D984A6DEB}"/>
                </a:ext>
              </a:extLst>
            </p:cNvPr>
            <p:cNvSpPr/>
            <p:nvPr/>
          </p:nvSpPr>
          <p:spPr>
            <a:xfrm flipH="1">
              <a:off x="5483044" y="1584007"/>
              <a:ext cx="108583" cy="108583"/>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39" name="菱形 38">
              <a:extLst>
                <a:ext uri="{FF2B5EF4-FFF2-40B4-BE49-F238E27FC236}">
                  <a16:creationId xmlns:a16="http://schemas.microsoft.com/office/drawing/2014/main" id="{C3E22097-2255-4CCE-BA60-2DAC36522564}"/>
                </a:ext>
              </a:extLst>
            </p:cNvPr>
            <p:cNvSpPr/>
            <p:nvPr/>
          </p:nvSpPr>
          <p:spPr>
            <a:xfrm flipH="1">
              <a:off x="5087840" y="1595614"/>
              <a:ext cx="85367" cy="85367"/>
            </a:xfrm>
            <a:prstGeom prst="diamond">
              <a:avLst/>
            </a:prstGeom>
            <a:solidFill>
              <a:srgbClr val="4B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sp>
        <p:nvSpPr>
          <p:cNvPr id="40" name="文本框 39">
            <a:extLst>
              <a:ext uri="{FF2B5EF4-FFF2-40B4-BE49-F238E27FC236}">
                <a16:creationId xmlns:a16="http://schemas.microsoft.com/office/drawing/2014/main" id="{C33D385B-3C75-4912-ACD9-ABF3082499FD}"/>
              </a:ext>
            </a:extLst>
          </p:cNvPr>
          <p:cNvSpPr txBox="1"/>
          <p:nvPr/>
        </p:nvSpPr>
        <p:spPr>
          <a:xfrm>
            <a:off x="5407163" y="544917"/>
            <a:ext cx="1415772" cy="830997"/>
          </a:xfrm>
          <a:prstGeom prst="rect">
            <a:avLst/>
          </a:prstGeom>
          <a:noFill/>
        </p:spPr>
        <p:txBody>
          <a:bodyPr wrap="none" rtlCol="0">
            <a:spAutoFit/>
            <a:scene3d>
              <a:camera prst="orthographicFront"/>
              <a:lightRig rig="threePt" dir="t"/>
            </a:scene3d>
            <a:sp3d/>
          </a:bodyPr>
          <a:lstStyle/>
          <a:p>
            <a:pPr algn="ctr"/>
            <a:r>
              <a:rPr lang="zh-CN" altLang="en-US" sz="4800" b="1" dirty="0">
                <a:solidFill>
                  <a:srgbClr val="4BD7FF"/>
                </a:solidFill>
                <a:cs typeface="+mn-ea"/>
                <a:sym typeface="+mn-lt"/>
              </a:rPr>
              <a:t>目录</a:t>
            </a:r>
          </a:p>
        </p:txBody>
      </p:sp>
      <p:grpSp>
        <p:nvGrpSpPr>
          <p:cNvPr id="42" name="组合 41">
            <a:extLst>
              <a:ext uri="{FF2B5EF4-FFF2-40B4-BE49-F238E27FC236}">
                <a16:creationId xmlns:a16="http://schemas.microsoft.com/office/drawing/2014/main" id="{57E5C4B0-4B2E-4184-A320-17B80196AB1B}"/>
              </a:ext>
            </a:extLst>
          </p:cNvPr>
          <p:cNvGrpSpPr/>
          <p:nvPr/>
        </p:nvGrpSpPr>
        <p:grpSpPr>
          <a:xfrm>
            <a:off x="2738714" y="3315288"/>
            <a:ext cx="3508248" cy="611925"/>
            <a:chOff x="520218" y="418450"/>
            <a:chExt cx="4076815" cy="711098"/>
          </a:xfrm>
        </p:grpSpPr>
        <p:sp>
          <p:nvSpPr>
            <p:cNvPr id="43" name="矩形: 圆角 42">
              <a:extLst>
                <a:ext uri="{FF2B5EF4-FFF2-40B4-BE49-F238E27FC236}">
                  <a16:creationId xmlns:a16="http://schemas.microsoft.com/office/drawing/2014/main" id="{38206E17-00F7-417B-B827-F908E9E9BBFD}"/>
                </a:ext>
              </a:extLst>
            </p:cNvPr>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sp>
          <p:nvSpPr>
            <p:cNvPr id="46" name="文本框 45">
              <a:extLst>
                <a:ext uri="{FF2B5EF4-FFF2-40B4-BE49-F238E27FC236}">
                  <a16:creationId xmlns:a16="http://schemas.microsoft.com/office/drawing/2014/main" id="{0E71427C-E944-4F7F-B1B9-B20E630AE9D3}"/>
                </a:ext>
              </a:extLst>
            </p:cNvPr>
            <p:cNvSpPr txBox="1"/>
            <p:nvPr/>
          </p:nvSpPr>
          <p:spPr>
            <a:xfrm>
              <a:off x="1301959"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lang="zh-CN" altLang="en-US" sz="2400" b="1" dirty="0">
                  <a:solidFill>
                    <a:srgbClr val="4BD7FF"/>
                  </a:solidFill>
                  <a:cs typeface="+mn-ea"/>
                  <a:sym typeface="+mn-lt"/>
                </a:rPr>
                <a:t>选题背景</a:t>
              </a:r>
              <a:endParaRPr kumimoji="0" lang="zh-CN" altLang="en-US" sz="2400" b="1" i="0" u="none" strike="noStrike" kern="1200" cap="none" spc="0" normalizeH="0" baseline="0" noProof="0" dirty="0">
                <a:ln>
                  <a:noFill/>
                </a:ln>
                <a:solidFill>
                  <a:srgbClr val="4BD7FF"/>
                </a:solidFill>
                <a:effectLst/>
                <a:uLnTx/>
                <a:uFillTx/>
                <a:cs typeface="+mn-ea"/>
                <a:sym typeface="+mn-lt"/>
              </a:endParaRPr>
            </a:p>
          </p:txBody>
        </p:sp>
        <p:sp>
          <p:nvSpPr>
            <p:cNvPr id="45" name="椭圆 106">
              <a:extLst>
                <a:ext uri="{FF2B5EF4-FFF2-40B4-BE49-F238E27FC236}">
                  <a16:creationId xmlns:a16="http://schemas.microsoft.com/office/drawing/2014/main" id="{9E159BC9-F288-4AD1-AD1A-A8D06AF69FFA}"/>
                </a:ext>
              </a:extLst>
            </p:cNvPr>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48" name="组合 47">
            <a:extLst>
              <a:ext uri="{FF2B5EF4-FFF2-40B4-BE49-F238E27FC236}">
                <a16:creationId xmlns:a16="http://schemas.microsoft.com/office/drawing/2014/main" id="{34676C10-5903-4932-B2C2-8BEC4325EE09}"/>
              </a:ext>
            </a:extLst>
          </p:cNvPr>
          <p:cNvGrpSpPr/>
          <p:nvPr/>
        </p:nvGrpSpPr>
        <p:grpSpPr>
          <a:xfrm>
            <a:off x="2701042" y="4611795"/>
            <a:ext cx="3508248" cy="611925"/>
            <a:chOff x="520218" y="418450"/>
            <a:chExt cx="4076815" cy="711098"/>
          </a:xfrm>
        </p:grpSpPr>
        <p:sp>
          <p:nvSpPr>
            <p:cNvPr id="49" name="矩形: 圆角 48">
              <a:extLst>
                <a:ext uri="{FF2B5EF4-FFF2-40B4-BE49-F238E27FC236}">
                  <a16:creationId xmlns:a16="http://schemas.microsoft.com/office/drawing/2014/main" id="{AF1A83F5-3E0A-4B29-ACD2-9FE275C938B5}"/>
                </a:ext>
              </a:extLst>
            </p:cNvPr>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sp>
          <p:nvSpPr>
            <p:cNvPr id="52" name="文本框 51">
              <a:extLst>
                <a:ext uri="{FF2B5EF4-FFF2-40B4-BE49-F238E27FC236}">
                  <a16:creationId xmlns:a16="http://schemas.microsoft.com/office/drawing/2014/main" id="{19B06057-DFE2-4B93-9195-B535B9817B44}"/>
                </a:ext>
              </a:extLst>
            </p:cNvPr>
            <p:cNvSpPr txBox="1"/>
            <p:nvPr/>
          </p:nvSpPr>
          <p:spPr>
            <a:xfrm>
              <a:off x="1301959"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400" b="1" i="0" u="none" strike="noStrike" kern="1200" cap="none" spc="0" normalizeH="0" baseline="0" noProof="0" dirty="0">
                  <a:ln>
                    <a:noFill/>
                  </a:ln>
                  <a:solidFill>
                    <a:srgbClr val="4BD7FF"/>
                  </a:solidFill>
                  <a:effectLst/>
                  <a:uLnTx/>
                  <a:uFillTx/>
                  <a:cs typeface="+mn-ea"/>
                  <a:sym typeface="+mn-lt"/>
                </a:rPr>
                <a:t>创新点总结</a:t>
              </a:r>
            </a:p>
          </p:txBody>
        </p:sp>
        <p:sp>
          <p:nvSpPr>
            <p:cNvPr id="51" name="椭圆 106">
              <a:extLst>
                <a:ext uri="{FF2B5EF4-FFF2-40B4-BE49-F238E27FC236}">
                  <a16:creationId xmlns:a16="http://schemas.microsoft.com/office/drawing/2014/main" id="{02085DE2-9355-4440-9120-B8A55BABAF3F}"/>
                </a:ext>
              </a:extLst>
            </p:cNvPr>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54" name="组合 53">
            <a:extLst>
              <a:ext uri="{FF2B5EF4-FFF2-40B4-BE49-F238E27FC236}">
                <a16:creationId xmlns:a16="http://schemas.microsoft.com/office/drawing/2014/main" id="{6F6F0A8F-82C1-4443-8556-052C5B9AB928}"/>
              </a:ext>
            </a:extLst>
          </p:cNvPr>
          <p:cNvGrpSpPr/>
          <p:nvPr/>
        </p:nvGrpSpPr>
        <p:grpSpPr>
          <a:xfrm>
            <a:off x="6741449" y="3330890"/>
            <a:ext cx="3508248" cy="611925"/>
            <a:chOff x="520218" y="418450"/>
            <a:chExt cx="4076815" cy="711098"/>
          </a:xfrm>
        </p:grpSpPr>
        <p:sp>
          <p:nvSpPr>
            <p:cNvPr id="55" name="矩形: 圆角 54">
              <a:extLst>
                <a:ext uri="{FF2B5EF4-FFF2-40B4-BE49-F238E27FC236}">
                  <a16:creationId xmlns:a16="http://schemas.microsoft.com/office/drawing/2014/main" id="{1F504E49-4495-4EA4-A394-70DFB44DBE71}"/>
                </a:ext>
              </a:extLst>
            </p:cNvPr>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sp>
          <p:nvSpPr>
            <p:cNvPr id="58" name="文本框 57">
              <a:extLst>
                <a:ext uri="{FF2B5EF4-FFF2-40B4-BE49-F238E27FC236}">
                  <a16:creationId xmlns:a16="http://schemas.microsoft.com/office/drawing/2014/main" id="{B395D114-72A1-4BFE-B60E-32F294AB9D07}"/>
                </a:ext>
              </a:extLst>
            </p:cNvPr>
            <p:cNvSpPr txBox="1"/>
            <p:nvPr/>
          </p:nvSpPr>
          <p:spPr>
            <a:xfrm>
              <a:off x="1301959"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400" b="1" i="0" u="none" strike="noStrike" kern="1200" cap="none" spc="0" normalizeH="0" baseline="0" noProof="0" dirty="0">
                  <a:ln>
                    <a:noFill/>
                  </a:ln>
                  <a:solidFill>
                    <a:srgbClr val="4BD7FF"/>
                  </a:solidFill>
                  <a:effectLst/>
                  <a:uLnTx/>
                  <a:uFillTx/>
                  <a:cs typeface="+mn-ea"/>
                  <a:sym typeface="+mn-lt"/>
                </a:rPr>
                <a:t>使用方法</a:t>
              </a:r>
            </a:p>
          </p:txBody>
        </p:sp>
        <p:sp>
          <p:nvSpPr>
            <p:cNvPr id="57" name="椭圆 106">
              <a:extLst>
                <a:ext uri="{FF2B5EF4-FFF2-40B4-BE49-F238E27FC236}">
                  <a16:creationId xmlns:a16="http://schemas.microsoft.com/office/drawing/2014/main" id="{2AF55ED2-271D-448D-984A-DCCE560A5471}"/>
                </a:ext>
              </a:extLst>
            </p:cNvPr>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grpSp>
        <p:nvGrpSpPr>
          <p:cNvPr id="60" name="组合 59">
            <a:extLst>
              <a:ext uri="{FF2B5EF4-FFF2-40B4-BE49-F238E27FC236}">
                <a16:creationId xmlns:a16="http://schemas.microsoft.com/office/drawing/2014/main" id="{AB01C126-BCCA-4F0D-9D67-EA4D91BFC32B}"/>
              </a:ext>
            </a:extLst>
          </p:cNvPr>
          <p:cNvGrpSpPr/>
          <p:nvPr/>
        </p:nvGrpSpPr>
        <p:grpSpPr>
          <a:xfrm>
            <a:off x="6741449" y="4566757"/>
            <a:ext cx="3508248" cy="611925"/>
            <a:chOff x="520218" y="418450"/>
            <a:chExt cx="4076815" cy="711098"/>
          </a:xfrm>
        </p:grpSpPr>
        <p:sp>
          <p:nvSpPr>
            <p:cNvPr id="61" name="矩形: 圆角 60">
              <a:extLst>
                <a:ext uri="{FF2B5EF4-FFF2-40B4-BE49-F238E27FC236}">
                  <a16:creationId xmlns:a16="http://schemas.microsoft.com/office/drawing/2014/main" id="{1E2E851F-D941-4C01-9650-DFBCA995C782}"/>
                </a:ext>
              </a:extLst>
            </p:cNvPr>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BD7FF"/>
                </a:solidFill>
                <a:cs typeface="+mn-ea"/>
                <a:sym typeface="+mn-lt"/>
              </a:endParaRPr>
            </a:p>
          </p:txBody>
        </p:sp>
        <p:sp>
          <p:nvSpPr>
            <p:cNvPr id="64" name="文本框 63">
              <a:extLst>
                <a:ext uri="{FF2B5EF4-FFF2-40B4-BE49-F238E27FC236}">
                  <a16:creationId xmlns:a16="http://schemas.microsoft.com/office/drawing/2014/main" id="{C3443F1C-78A9-4F20-8911-52D7AFD43D19}"/>
                </a:ext>
              </a:extLst>
            </p:cNvPr>
            <p:cNvSpPr txBox="1"/>
            <p:nvPr/>
          </p:nvSpPr>
          <p:spPr>
            <a:xfrm>
              <a:off x="1301959"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lang="zh-CN" altLang="en-US" sz="2400" b="1" dirty="0">
                  <a:solidFill>
                    <a:srgbClr val="4BD7FF"/>
                  </a:solidFill>
                  <a:cs typeface="+mn-ea"/>
                  <a:sym typeface="+mn-lt"/>
                </a:rPr>
                <a:t>结果展示</a:t>
              </a:r>
              <a:endParaRPr kumimoji="0" lang="zh-CN" altLang="en-US" sz="2400" b="1" i="0" u="none" strike="noStrike" kern="1200" cap="none" spc="0" normalizeH="0" baseline="0" noProof="0" dirty="0">
                <a:ln>
                  <a:noFill/>
                </a:ln>
                <a:solidFill>
                  <a:srgbClr val="4BD7FF"/>
                </a:solidFill>
                <a:effectLst/>
                <a:uLnTx/>
                <a:uFillTx/>
                <a:cs typeface="+mn-ea"/>
                <a:sym typeface="+mn-lt"/>
              </a:endParaRPr>
            </a:p>
          </p:txBody>
        </p:sp>
        <p:sp>
          <p:nvSpPr>
            <p:cNvPr id="63" name="椭圆 106">
              <a:extLst>
                <a:ext uri="{FF2B5EF4-FFF2-40B4-BE49-F238E27FC236}">
                  <a16:creationId xmlns:a16="http://schemas.microsoft.com/office/drawing/2014/main" id="{64119A61-BDBC-4F74-A8B6-8C880C11B168}"/>
                </a:ext>
              </a:extLst>
            </p:cNvPr>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rgbClr val="4BD7FF"/>
                </a:solidFill>
                <a:cs typeface="+mn-ea"/>
                <a:sym typeface="+mn-lt"/>
              </a:endParaRPr>
            </a:p>
          </p:txBody>
        </p:sp>
      </p:grpSp>
    </p:spTree>
    <p:extLst>
      <p:ext uri="{BB962C8B-B14F-4D97-AF65-F5344CB8AC3E}">
        <p14:creationId xmlns:p14="http://schemas.microsoft.com/office/powerpoint/2010/main" val="2757297613"/>
      </p:ext>
    </p:extLst>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par>
                                <p:cTn id="15" presetID="12" presetClass="entr" presetSubtype="8"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p:tgtEl>
                                          <p:spTgt spid="42"/>
                                        </p:tgtEl>
                                        <p:attrNameLst>
                                          <p:attrName>ppt_x</p:attrName>
                                        </p:attrNameLst>
                                      </p:cBhvr>
                                      <p:tavLst>
                                        <p:tav tm="0">
                                          <p:val>
                                            <p:strVal val="#ppt_x-#ppt_w*1.125000"/>
                                          </p:val>
                                        </p:tav>
                                        <p:tav tm="100000">
                                          <p:val>
                                            <p:strVal val="#ppt_x"/>
                                          </p:val>
                                        </p:tav>
                                      </p:tavLst>
                                    </p:anim>
                                    <p:animEffect transition="in" filter="wipe(right)">
                                      <p:cBhvr>
                                        <p:cTn id="18" dur="500"/>
                                        <p:tgtEl>
                                          <p:spTgt spid="42"/>
                                        </p:tgtEl>
                                      </p:cBhvr>
                                    </p:animEffect>
                                  </p:childTnLst>
                                </p:cTn>
                              </p:par>
                              <p:par>
                                <p:cTn id="19" presetID="12" presetClass="entr" presetSubtype="8" fill="hold" nodeType="withEffect">
                                  <p:stCondLst>
                                    <p:cond delay="250"/>
                                  </p:stCondLst>
                                  <p:childTnLst>
                                    <p:set>
                                      <p:cBhvr>
                                        <p:cTn id="20" dur="1" fill="hold">
                                          <p:stCondLst>
                                            <p:cond delay="0"/>
                                          </p:stCondLst>
                                        </p:cTn>
                                        <p:tgtEl>
                                          <p:spTgt spid="54"/>
                                        </p:tgtEl>
                                        <p:attrNameLst>
                                          <p:attrName>style.visibility</p:attrName>
                                        </p:attrNameLst>
                                      </p:cBhvr>
                                      <p:to>
                                        <p:strVal val="visible"/>
                                      </p:to>
                                    </p:set>
                                    <p:anim calcmode="lin" valueType="num">
                                      <p:cBhvr additive="base">
                                        <p:cTn id="21" dur="500"/>
                                        <p:tgtEl>
                                          <p:spTgt spid="54"/>
                                        </p:tgtEl>
                                        <p:attrNameLst>
                                          <p:attrName>ppt_x</p:attrName>
                                        </p:attrNameLst>
                                      </p:cBhvr>
                                      <p:tavLst>
                                        <p:tav tm="0">
                                          <p:val>
                                            <p:strVal val="#ppt_x-#ppt_w*1.125000"/>
                                          </p:val>
                                        </p:tav>
                                        <p:tav tm="100000">
                                          <p:val>
                                            <p:strVal val="#ppt_x"/>
                                          </p:val>
                                        </p:tav>
                                      </p:tavLst>
                                    </p:anim>
                                    <p:animEffect transition="in" filter="wipe(right)">
                                      <p:cBhvr>
                                        <p:cTn id="22" dur="500"/>
                                        <p:tgtEl>
                                          <p:spTgt spid="54"/>
                                        </p:tgtEl>
                                      </p:cBhvr>
                                    </p:animEffect>
                                  </p:childTnLst>
                                </p:cTn>
                              </p:par>
                              <p:par>
                                <p:cTn id="23" presetID="12" presetClass="entr" presetSubtype="8" fill="hold" nodeType="withEffect">
                                  <p:stCondLst>
                                    <p:cond delay="50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p:tgtEl>
                                          <p:spTgt spid="48"/>
                                        </p:tgtEl>
                                        <p:attrNameLst>
                                          <p:attrName>ppt_x</p:attrName>
                                        </p:attrNameLst>
                                      </p:cBhvr>
                                      <p:tavLst>
                                        <p:tav tm="0">
                                          <p:val>
                                            <p:strVal val="#ppt_x-#ppt_w*1.125000"/>
                                          </p:val>
                                        </p:tav>
                                        <p:tav tm="100000">
                                          <p:val>
                                            <p:strVal val="#ppt_x"/>
                                          </p:val>
                                        </p:tav>
                                      </p:tavLst>
                                    </p:anim>
                                    <p:animEffect transition="in" filter="wipe(right)">
                                      <p:cBhvr>
                                        <p:cTn id="26" dur="500"/>
                                        <p:tgtEl>
                                          <p:spTgt spid="48"/>
                                        </p:tgtEl>
                                      </p:cBhvr>
                                    </p:animEffect>
                                  </p:childTnLst>
                                </p:cTn>
                              </p:par>
                              <p:par>
                                <p:cTn id="27" presetID="12" presetClass="entr" presetSubtype="8" fill="hold" nodeType="withEffect">
                                  <p:stCondLst>
                                    <p:cond delay="75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p:tgtEl>
                                          <p:spTgt spid="60"/>
                                        </p:tgtEl>
                                        <p:attrNameLst>
                                          <p:attrName>ppt_x</p:attrName>
                                        </p:attrNameLst>
                                      </p:cBhvr>
                                      <p:tavLst>
                                        <p:tav tm="0">
                                          <p:val>
                                            <p:strVal val="#ppt_x-#ppt_w*1.125000"/>
                                          </p:val>
                                        </p:tav>
                                        <p:tav tm="100000">
                                          <p:val>
                                            <p:strVal val="#ppt_x"/>
                                          </p:val>
                                        </p:tav>
                                      </p:tavLst>
                                    </p:anim>
                                    <p:animEffect transition="in" filter="wipe(right)">
                                      <p:cBhvr>
                                        <p:cTn id="3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2E2F39-D07B-4E67-B97B-E5B95CA48F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a:extLst>
              <a:ext uri="{FF2B5EF4-FFF2-40B4-BE49-F238E27FC236}">
                <a16:creationId xmlns:a16="http://schemas.microsoft.com/office/drawing/2014/main" id="{61B6BBB5-FD20-4554-95CF-5D4CB1E0574F}"/>
              </a:ext>
            </a:extLst>
          </p:cNvPr>
          <p:cNvSpPr txBox="1"/>
          <p:nvPr/>
        </p:nvSpPr>
        <p:spPr>
          <a:xfrm>
            <a:off x="498384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01</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a:extLst>
              <a:ext uri="{FF2B5EF4-FFF2-40B4-BE49-F238E27FC236}">
                <a16:creationId xmlns:a16="http://schemas.microsoft.com/office/drawing/2014/main" id="{1B9CE832-26A2-4AFF-8960-DF53A35E3E7E}"/>
              </a:ext>
            </a:extLst>
          </p:cNvPr>
          <p:cNvGrpSpPr/>
          <p:nvPr/>
        </p:nvGrpSpPr>
        <p:grpSpPr>
          <a:xfrm>
            <a:off x="4702408" y="3429000"/>
            <a:ext cx="3122480" cy="1202070"/>
            <a:chOff x="4602496" y="2705479"/>
            <a:chExt cx="3122480" cy="1202070"/>
          </a:xfrm>
          <a:solidFill>
            <a:srgbClr val="122041"/>
          </a:solidFill>
        </p:grpSpPr>
        <p:sp>
          <p:nvSpPr>
            <p:cNvPr id="70" name="文本框 69">
              <a:extLst>
                <a:ext uri="{FF2B5EF4-FFF2-40B4-BE49-F238E27FC236}">
                  <a16:creationId xmlns:a16="http://schemas.microsoft.com/office/drawing/2014/main" id="{97C6C925-7434-4673-9F60-B8F2D228DE26}"/>
                </a:ext>
              </a:extLst>
            </p:cNvPr>
            <p:cNvSpPr txBox="1"/>
            <p:nvPr/>
          </p:nvSpPr>
          <p:spPr>
            <a:xfrm>
              <a:off x="4602496" y="2705479"/>
              <a:ext cx="3122480" cy="1200329"/>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选题</a:t>
              </a:r>
              <a:endParaRPr lang="en-US" altLang="zh-CN" sz="3600" b="1" kern="2400" spc="1200" dirty="0">
                <a:gradFill>
                  <a:gsLst>
                    <a:gs pos="0">
                      <a:schemeClr val="accent1">
                        <a:lumMod val="5000"/>
                        <a:lumOff val="95000"/>
                      </a:schemeClr>
                    </a:gs>
                    <a:gs pos="0">
                      <a:srgbClr val="4BD7FF"/>
                    </a:gs>
                    <a:gs pos="100000">
                      <a:srgbClr val="1B82FF"/>
                    </a:gs>
                  </a:gsLst>
                  <a:lin ang="5400000" scaled="1"/>
                </a:gradFill>
                <a:cs typeface="+mn-ea"/>
                <a:sym typeface="+mn-lt"/>
              </a:endParaRP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背景</a:t>
              </a:r>
            </a:p>
          </p:txBody>
        </p:sp>
        <p:cxnSp>
          <p:nvCxnSpPr>
            <p:cNvPr id="72" name="直接连接符 71">
              <a:extLst>
                <a:ext uri="{FF2B5EF4-FFF2-40B4-BE49-F238E27FC236}">
                  <a16:creationId xmlns:a16="http://schemas.microsoft.com/office/drawing/2014/main" id="{119DB335-AA0F-4882-8F3E-8DFF9C177BC2}"/>
                </a:ext>
              </a:extLst>
            </p:cNvPr>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21667F6-C768-4E71-8431-D33FE5689C91}"/>
                </a:ext>
              </a:extLst>
            </p:cNvPr>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736676"/>
      </p:ext>
    </p:extLst>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 calcmode="lin" valueType="num">
                                      <p:cBhvr additive="base">
                                        <p:cTn id="14" dur="500" fill="hold"/>
                                        <p:tgtEl>
                                          <p:spTgt spid="69"/>
                                        </p:tgtEl>
                                        <p:attrNameLst>
                                          <p:attrName>ppt_x</p:attrName>
                                        </p:attrNameLst>
                                      </p:cBhvr>
                                      <p:tavLst>
                                        <p:tav tm="0">
                                          <p:val>
                                            <p:strVal val="#ppt_x"/>
                                          </p:val>
                                        </p:tav>
                                        <p:tav tm="100000">
                                          <p:val>
                                            <p:strVal val="#ppt_x"/>
                                          </p:val>
                                        </p:tav>
                                      </p:tavLst>
                                    </p:anim>
                                    <p:anim calcmode="lin" valueType="num">
                                      <p:cBhvr additive="base">
                                        <p:cTn id="1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57FE036B-7403-4C82-BE64-B41F70D3790F}"/>
              </a:ext>
            </a:extLst>
          </p:cNvPr>
          <p:cNvGrpSpPr/>
          <p:nvPr/>
        </p:nvGrpSpPr>
        <p:grpSpPr>
          <a:xfrm>
            <a:off x="6096000" y="1189970"/>
            <a:ext cx="4443004" cy="2366738"/>
            <a:chOff x="8386922" y="2192795"/>
            <a:chExt cx="4443004" cy="2366738"/>
          </a:xfrm>
        </p:grpSpPr>
        <p:sp>
          <p:nvSpPr>
            <p:cNvPr id="76" name="矩形 75">
              <a:extLst>
                <a:ext uri="{FF2B5EF4-FFF2-40B4-BE49-F238E27FC236}">
                  <a16:creationId xmlns:a16="http://schemas.microsoft.com/office/drawing/2014/main" id="{4EC0D7D6-F8AB-4594-9F76-BAB12D8774BE}"/>
                </a:ext>
              </a:extLst>
            </p:cNvPr>
            <p:cNvSpPr/>
            <p:nvPr/>
          </p:nvSpPr>
          <p:spPr>
            <a:xfrm>
              <a:off x="8386922" y="2192795"/>
              <a:ext cx="3074843"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cs typeface="+mn-ea"/>
                  <a:sym typeface="+mn-lt"/>
                </a:rPr>
                <a:t>项目来源</a:t>
              </a:r>
            </a:p>
          </p:txBody>
        </p:sp>
        <p:sp>
          <p:nvSpPr>
            <p:cNvPr id="77" name="文本框 76">
              <a:extLst>
                <a:ext uri="{FF2B5EF4-FFF2-40B4-BE49-F238E27FC236}">
                  <a16:creationId xmlns:a16="http://schemas.microsoft.com/office/drawing/2014/main" id="{9865CA13-B461-47C0-A7D1-51E1CF181A6A}"/>
                </a:ext>
              </a:extLst>
            </p:cNvPr>
            <p:cNvSpPr txBox="1"/>
            <p:nvPr/>
          </p:nvSpPr>
          <p:spPr>
            <a:xfrm>
              <a:off x="8386922" y="2588929"/>
              <a:ext cx="4443004" cy="197060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该项目来自第四届计图人工智能挑战赛赛道二，风格迁移文本图像生成，属于</a:t>
              </a:r>
              <a:r>
                <a:rPr lang="en-US" altLang="zh-CN" sz="1200" dirty="0">
                  <a:solidFill>
                    <a:schemeClr val="bg1"/>
                  </a:solidFill>
                  <a:cs typeface="+mn-ea"/>
                  <a:sym typeface="+mn-lt"/>
                </a:rPr>
                <a:t>AIGC</a:t>
              </a:r>
              <a:r>
                <a:rPr lang="zh-CN" altLang="en-US" sz="1200" dirty="0">
                  <a:solidFill>
                    <a:schemeClr val="bg1"/>
                  </a:solidFill>
                  <a:cs typeface="+mn-ea"/>
                  <a:sym typeface="+mn-lt"/>
                </a:rPr>
                <a:t>任务。</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近年来随着扩散模型的发展，涌现了一大批图片生成或者编辑的算法，其中一个重要的课题就是可控生成。在可控图片生成中一个相当有艺术性的研究课题是风格迁移问题：旨在将一种图像的风格应用到另一张图像上，同时保留后者的内容结构。</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赛题会给定一系列同风格的参考图片，给出指定的提示词指示生成相同风格的图片。</a:t>
              </a:r>
            </a:p>
          </p:txBody>
        </p:sp>
      </p:grpSp>
      <p:grpSp>
        <p:nvGrpSpPr>
          <p:cNvPr id="81" name="组合 80">
            <a:extLst>
              <a:ext uri="{FF2B5EF4-FFF2-40B4-BE49-F238E27FC236}">
                <a16:creationId xmlns:a16="http://schemas.microsoft.com/office/drawing/2014/main" id="{EFD9A5D5-7B0D-4D8B-B7E2-0220A218B518}"/>
              </a:ext>
            </a:extLst>
          </p:cNvPr>
          <p:cNvGrpSpPr/>
          <p:nvPr/>
        </p:nvGrpSpPr>
        <p:grpSpPr>
          <a:xfrm>
            <a:off x="6096000" y="3591932"/>
            <a:ext cx="4443004" cy="2818702"/>
            <a:chOff x="8386922" y="2192795"/>
            <a:chExt cx="4443004" cy="2818702"/>
          </a:xfrm>
        </p:grpSpPr>
        <p:sp>
          <p:nvSpPr>
            <p:cNvPr id="82" name="矩形 81">
              <a:extLst>
                <a:ext uri="{FF2B5EF4-FFF2-40B4-BE49-F238E27FC236}">
                  <a16:creationId xmlns:a16="http://schemas.microsoft.com/office/drawing/2014/main" id="{5AE85F42-51CC-4949-8973-46E9C52DC793}"/>
                </a:ext>
              </a:extLst>
            </p:cNvPr>
            <p:cNvSpPr/>
            <p:nvPr/>
          </p:nvSpPr>
          <p:spPr>
            <a:xfrm>
              <a:off x="8386922" y="2192795"/>
              <a:ext cx="2501951" cy="40331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cs typeface="+mn-ea"/>
                  <a:sym typeface="+mn-lt"/>
                </a:rPr>
                <a:t>总体目标</a:t>
              </a:r>
            </a:p>
          </p:txBody>
        </p:sp>
        <p:sp>
          <p:nvSpPr>
            <p:cNvPr id="83" name="文本框 82">
              <a:extLst>
                <a:ext uri="{FF2B5EF4-FFF2-40B4-BE49-F238E27FC236}">
                  <a16:creationId xmlns:a16="http://schemas.microsoft.com/office/drawing/2014/main" id="{82D467E2-277F-4283-91BF-DE46D6DC3A80}"/>
                </a:ext>
              </a:extLst>
            </p:cNvPr>
            <p:cNvSpPr txBox="1"/>
            <p:nvPr/>
          </p:nvSpPr>
          <p:spPr>
            <a:xfrm>
              <a:off x="8386922" y="2619880"/>
              <a:ext cx="4443004" cy="2391617"/>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本项目的主要目标是开发一种基于深度学习的风格迁移算法，能够在给定一系列同风格的参考图片和指定的提示词的情况下，生成具有相同风格的新图片。具体目标包括：</a:t>
              </a:r>
            </a:p>
            <a:p>
              <a:pPr>
                <a:lnSpc>
                  <a:spcPct val="114000"/>
                </a:lnSpc>
              </a:pPr>
              <a:r>
                <a:rPr lang="en-US" altLang="zh-CN" sz="1200" dirty="0">
                  <a:solidFill>
                    <a:schemeClr val="bg1"/>
                  </a:solidFill>
                  <a:cs typeface="+mn-ea"/>
                  <a:sym typeface="+mn-lt"/>
                </a:rPr>
                <a:t>1. </a:t>
              </a:r>
              <a:r>
                <a:rPr lang="zh-CN" altLang="en-US" sz="1200" dirty="0">
                  <a:solidFill>
                    <a:schemeClr val="bg1"/>
                  </a:solidFill>
                  <a:cs typeface="+mn-ea"/>
                  <a:sym typeface="+mn-lt"/>
                </a:rPr>
                <a:t>风格一致性：生成的图片在风格上应与参考图片高度一致，包括色彩、纹理、笔触等视觉元素。</a:t>
              </a:r>
            </a:p>
            <a:p>
              <a:pPr>
                <a:lnSpc>
                  <a:spcPct val="114000"/>
                </a:lnSpc>
              </a:pPr>
              <a:r>
                <a:rPr lang="en-US" altLang="zh-CN" sz="1200" dirty="0">
                  <a:solidFill>
                    <a:schemeClr val="bg1"/>
                  </a:solidFill>
                  <a:cs typeface="+mn-ea"/>
                  <a:sym typeface="+mn-lt"/>
                </a:rPr>
                <a:t>2. </a:t>
              </a:r>
              <a:r>
                <a:rPr lang="zh-CN" altLang="en-US" sz="1200" dirty="0">
                  <a:solidFill>
                    <a:schemeClr val="bg1"/>
                  </a:solidFill>
                  <a:cs typeface="+mn-ea"/>
                  <a:sym typeface="+mn-lt"/>
                </a:rPr>
                <a:t>内容保留：生成的图片应保留目标图像的内容结构，如物体的形状、位置、比例等。</a:t>
              </a:r>
            </a:p>
            <a:p>
              <a:pPr>
                <a:lnSpc>
                  <a:spcPct val="114000"/>
                </a:lnSpc>
              </a:pPr>
              <a:r>
                <a:rPr lang="en-US" altLang="zh-CN" sz="1200" dirty="0">
                  <a:solidFill>
                    <a:schemeClr val="bg1"/>
                  </a:solidFill>
                  <a:cs typeface="+mn-ea"/>
                  <a:sym typeface="+mn-lt"/>
                </a:rPr>
                <a:t>3. </a:t>
              </a:r>
              <a:r>
                <a:rPr lang="zh-CN" altLang="en-US" sz="1200" dirty="0">
                  <a:solidFill>
                    <a:schemeClr val="bg1"/>
                  </a:solidFill>
                  <a:cs typeface="+mn-ea"/>
                  <a:sym typeface="+mn-lt"/>
                </a:rPr>
                <a:t>可控性：用户可以通过提示词或其他控制参数灵活调整生成图片的风格和内容。</a:t>
              </a:r>
            </a:p>
            <a:p>
              <a:pPr>
                <a:lnSpc>
                  <a:spcPct val="114000"/>
                </a:lnSpc>
              </a:pPr>
              <a:r>
                <a:rPr lang="en-US" altLang="zh-CN" sz="1200" dirty="0">
                  <a:solidFill>
                    <a:schemeClr val="bg1"/>
                  </a:solidFill>
                  <a:cs typeface="+mn-ea"/>
                  <a:sym typeface="+mn-lt"/>
                </a:rPr>
                <a:t>4. </a:t>
              </a:r>
              <a:r>
                <a:rPr lang="zh-CN" altLang="en-US" sz="1200" dirty="0">
                  <a:solidFill>
                    <a:schemeClr val="bg1"/>
                  </a:solidFill>
                  <a:cs typeface="+mn-ea"/>
                  <a:sym typeface="+mn-lt"/>
                </a:rPr>
                <a:t>高效性：算法应能够在合理的时间内生成高质量的图片，适用于实时或近实时的应用场景。</a:t>
              </a:r>
            </a:p>
          </p:txBody>
        </p:sp>
      </p:grpSp>
      <p:pic>
        <p:nvPicPr>
          <p:cNvPr id="3" name="图片 2">
            <a:extLst>
              <a:ext uri="{FF2B5EF4-FFF2-40B4-BE49-F238E27FC236}">
                <a16:creationId xmlns:a16="http://schemas.microsoft.com/office/drawing/2014/main" id="{07788049-2D76-49EC-AAA5-C33C01672A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5771" y="1597272"/>
            <a:ext cx="4131089" cy="4131089"/>
          </a:xfrm>
          <a:prstGeom prst="rect">
            <a:avLst/>
          </a:prstGeom>
        </p:spPr>
      </p:pic>
      <p:grpSp>
        <p:nvGrpSpPr>
          <p:cNvPr id="6" name="组合 5">
            <a:extLst>
              <a:ext uri="{FF2B5EF4-FFF2-40B4-BE49-F238E27FC236}">
                <a16:creationId xmlns:a16="http://schemas.microsoft.com/office/drawing/2014/main" id="{2D295630-E877-4419-B1FF-2D61B31E577B}"/>
              </a:ext>
            </a:extLst>
          </p:cNvPr>
          <p:cNvGrpSpPr/>
          <p:nvPr/>
        </p:nvGrpSpPr>
        <p:grpSpPr>
          <a:xfrm>
            <a:off x="382276" y="202078"/>
            <a:ext cx="4291324" cy="381000"/>
            <a:chOff x="382276" y="202078"/>
            <a:chExt cx="4291324" cy="381000"/>
          </a:xfrm>
        </p:grpSpPr>
        <p:grpSp>
          <p:nvGrpSpPr>
            <p:cNvPr id="4" name="组合 3">
              <a:extLst>
                <a:ext uri="{FF2B5EF4-FFF2-40B4-BE49-F238E27FC236}">
                  <a16:creationId xmlns:a16="http://schemas.microsoft.com/office/drawing/2014/main" id="{1F4E8C67-7650-44E4-A0A2-E0088BAFF423}"/>
                </a:ext>
              </a:extLst>
            </p:cNvPr>
            <p:cNvGrpSpPr/>
            <p:nvPr/>
          </p:nvGrpSpPr>
          <p:grpSpPr>
            <a:xfrm>
              <a:off x="382276" y="269854"/>
              <a:ext cx="604607" cy="274860"/>
              <a:chOff x="775976" y="295254"/>
              <a:chExt cx="604607" cy="274860"/>
            </a:xfrm>
          </p:grpSpPr>
          <p:grpSp>
            <p:nvGrpSpPr>
              <p:cNvPr id="18" name="组合 17">
                <a:extLst>
                  <a:ext uri="{FF2B5EF4-FFF2-40B4-BE49-F238E27FC236}">
                    <a16:creationId xmlns:a16="http://schemas.microsoft.com/office/drawing/2014/main" id="{8A8D3F0B-EFB4-4E5B-8000-EECE35BE2509}"/>
                  </a:ext>
                </a:extLst>
              </p:cNvPr>
              <p:cNvGrpSpPr/>
              <p:nvPr/>
            </p:nvGrpSpPr>
            <p:grpSpPr>
              <a:xfrm rot="2788198">
                <a:off x="784307" y="286923"/>
                <a:ext cx="266582" cy="283243"/>
                <a:chOff x="4389120" y="2293620"/>
                <a:chExt cx="609600" cy="647700"/>
              </a:xfrm>
            </p:grpSpPr>
            <p:cxnSp>
              <p:nvCxnSpPr>
                <p:cNvPr id="19" name="直接连接符 18">
                  <a:extLst>
                    <a:ext uri="{FF2B5EF4-FFF2-40B4-BE49-F238E27FC236}">
                      <a16:creationId xmlns:a16="http://schemas.microsoft.com/office/drawing/2014/main" id="{2E79369F-B4E9-44D5-BF94-17E14890507B}"/>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54E3569-5631-4B37-AD33-D989A5809921}"/>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19FFCBE2-93E2-45B7-8BB1-5E1446996892}"/>
                  </a:ext>
                </a:extLst>
              </p:cNvPr>
              <p:cNvGrpSpPr/>
              <p:nvPr/>
            </p:nvGrpSpPr>
            <p:grpSpPr>
              <a:xfrm rot="2788198">
                <a:off x="938001" y="286923"/>
                <a:ext cx="266582" cy="283243"/>
                <a:chOff x="4389120" y="2293620"/>
                <a:chExt cx="609600" cy="647700"/>
              </a:xfrm>
            </p:grpSpPr>
            <p:cxnSp>
              <p:nvCxnSpPr>
                <p:cNvPr id="22" name="直接连接符 21">
                  <a:extLst>
                    <a:ext uri="{FF2B5EF4-FFF2-40B4-BE49-F238E27FC236}">
                      <a16:creationId xmlns:a16="http://schemas.microsoft.com/office/drawing/2014/main" id="{E7439644-EB96-448A-A918-8296C0FC5316}"/>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55D44D8-C923-46E5-A74D-192D087D7C85}"/>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E9E58BC3-58FA-4B09-A6FB-2858460E8BA9}"/>
                  </a:ext>
                </a:extLst>
              </p:cNvPr>
              <p:cNvGrpSpPr/>
              <p:nvPr/>
            </p:nvGrpSpPr>
            <p:grpSpPr>
              <a:xfrm rot="2788198">
                <a:off x="1105671" y="295201"/>
                <a:ext cx="266582" cy="283243"/>
                <a:chOff x="4389120" y="2293620"/>
                <a:chExt cx="609600" cy="647700"/>
              </a:xfrm>
            </p:grpSpPr>
            <p:cxnSp>
              <p:nvCxnSpPr>
                <p:cNvPr id="25" name="直接连接符 24">
                  <a:extLst>
                    <a:ext uri="{FF2B5EF4-FFF2-40B4-BE49-F238E27FC236}">
                      <a16:creationId xmlns:a16="http://schemas.microsoft.com/office/drawing/2014/main" id="{64CF3A69-CF49-4F2A-A970-0F5907B87F9C}"/>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C1AB17A-1EB3-435C-AC04-CB69BEF04D11}"/>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5" name="文本框 4">
              <a:extLst>
                <a:ext uri="{FF2B5EF4-FFF2-40B4-BE49-F238E27FC236}">
                  <a16:creationId xmlns:a16="http://schemas.microsoft.com/office/drawing/2014/main" id="{7DB3BD9D-2B5C-4C1B-8098-0FF763DBD0CE}"/>
                </a:ext>
              </a:extLst>
            </p:cNvPr>
            <p:cNvSpPr txBox="1"/>
            <p:nvPr/>
          </p:nvSpPr>
          <p:spPr>
            <a:xfrm>
              <a:off x="1265771" y="202078"/>
              <a:ext cx="3407829" cy="381000"/>
            </a:xfrm>
            <a:prstGeom prst="rect">
              <a:avLst/>
            </a:prstGeom>
            <a:noFill/>
          </p:spPr>
          <p:txBody>
            <a:bodyPr wrap="square" rtlCol="0">
              <a:spAutoFit/>
            </a:bodyPr>
            <a:lstStyle/>
            <a:p>
              <a:r>
                <a:rPr lang="zh-CN" altLang="en-US" b="1" dirty="0">
                  <a:solidFill>
                    <a:srgbClr val="4BD7FF"/>
                  </a:solidFill>
                  <a:cs typeface="+mn-ea"/>
                  <a:sym typeface="+mn-lt"/>
                </a:rPr>
                <a:t>选题背景</a:t>
              </a:r>
            </a:p>
          </p:txBody>
        </p:sp>
      </p:grpSp>
    </p:spTree>
    <p:extLst>
      <p:ext uri="{BB962C8B-B14F-4D97-AF65-F5344CB8AC3E}">
        <p14:creationId xmlns:p14="http://schemas.microsoft.com/office/powerpoint/2010/main" val="1527223519"/>
      </p:ext>
    </p:extLst>
  </p:cSld>
  <p:clrMapOvr>
    <a:masterClrMapping/>
  </p:clrMapOvr>
  <p:transition spd="med" advClick="0" advTm="300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2E2F39-D07B-4E67-B97B-E5B95CA48F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a:extLst>
              <a:ext uri="{FF2B5EF4-FFF2-40B4-BE49-F238E27FC236}">
                <a16:creationId xmlns:a16="http://schemas.microsoft.com/office/drawing/2014/main" id="{61B6BBB5-FD20-4554-95CF-5D4CB1E0574F}"/>
              </a:ext>
            </a:extLst>
          </p:cNvPr>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02</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a:extLst>
              <a:ext uri="{FF2B5EF4-FFF2-40B4-BE49-F238E27FC236}">
                <a16:creationId xmlns:a16="http://schemas.microsoft.com/office/drawing/2014/main" id="{1B9CE832-26A2-4AFF-8960-DF53A35E3E7E}"/>
              </a:ext>
            </a:extLst>
          </p:cNvPr>
          <p:cNvGrpSpPr/>
          <p:nvPr/>
        </p:nvGrpSpPr>
        <p:grpSpPr>
          <a:xfrm>
            <a:off x="4702408" y="3429000"/>
            <a:ext cx="2935705" cy="1202070"/>
            <a:chOff x="4602496" y="2705479"/>
            <a:chExt cx="2935705" cy="1202070"/>
          </a:xfrm>
          <a:solidFill>
            <a:srgbClr val="122041"/>
          </a:solidFill>
        </p:grpSpPr>
        <p:sp>
          <p:nvSpPr>
            <p:cNvPr id="70" name="文本框 69">
              <a:extLst>
                <a:ext uri="{FF2B5EF4-FFF2-40B4-BE49-F238E27FC236}">
                  <a16:creationId xmlns:a16="http://schemas.microsoft.com/office/drawing/2014/main" id="{97C6C925-7434-4673-9F60-B8F2D228DE26}"/>
                </a:ext>
              </a:extLst>
            </p:cNvPr>
            <p:cNvSpPr txBox="1"/>
            <p:nvPr/>
          </p:nvSpPr>
          <p:spPr>
            <a:xfrm>
              <a:off x="4602496" y="2705479"/>
              <a:ext cx="2790592" cy="1200329"/>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使用</a:t>
              </a:r>
              <a:endParaRPr lang="en-US" altLang="zh-CN" sz="3600" b="1" kern="2400" spc="1200" dirty="0">
                <a:gradFill>
                  <a:gsLst>
                    <a:gs pos="0">
                      <a:schemeClr val="accent1">
                        <a:lumMod val="5000"/>
                        <a:lumOff val="95000"/>
                      </a:schemeClr>
                    </a:gs>
                    <a:gs pos="0">
                      <a:srgbClr val="4BD7FF"/>
                    </a:gs>
                    <a:gs pos="100000">
                      <a:srgbClr val="1B82FF"/>
                    </a:gs>
                  </a:gsLst>
                  <a:lin ang="5400000" scaled="1"/>
                </a:gradFill>
                <a:cs typeface="+mn-ea"/>
                <a:sym typeface="+mn-lt"/>
              </a:endParaRP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方法</a:t>
              </a:r>
              <a:endParaRPr lang="en-US" altLang="zh-CN" sz="3600" b="1" kern="2400" spc="1200" dirty="0">
                <a:gradFill>
                  <a:gsLst>
                    <a:gs pos="0">
                      <a:schemeClr val="accent1">
                        <a:lumMod val="5000"/>
                        <a:lumOff val="95000"/>
                      </a:schemeClr>
                    </a:gs>
                    <a:gs pos="0">
                      <a:srgbClr val="4BD7FF"/>
                    </a:gs>
                    <a:gs pos="100000">
                      <a:srgbClr val="1B82FF"/>
                    </a:gs>
                  </a:gsLst>
                  <a:lin ang="5400000" scaled="1"/>
                </a:gradFill>
                <a:cs typeface="+mn-ea"/>
                <a:sym typeface="+mn-lt"/>
              </a:endParaRPr>
            </a:p>
          </p:txBody>
        </p:sp>
        <p:cxnSp>
          <p:nvCxnSpPr>
            <p:cNvPr id="72" name="直接连接符 71">
              <a:extLst>
                <a:ext uri="{FF2B5EF4-FFF2-40B4-BE49-F238E27FC236}">
                  <a16:creationId xmlns:a16="http://schemas.microsoft.com/office/drawing/2014/main" id="{119DB335-AA0F-4882-8F3E-8DFF9C177BC2}"/>
                </a:ext>
              </a:extLst>
            </p:cNvPr>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21667F6-C768-4E71-8431-D33FE5689C91}"/>
                </a:ext>
              </a:extLst>
            </p:cNvPr>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9492220"/>
      </p:ext>
    </p:extLst>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 calcmode="lin" valueType="num">
                                      <p:cBhvr additive="base">
                                        <p:cTn id="14" dur="500" fill="hold"/>
                                        <p:tgtEl>
                                          <p:spTgt spid="69"/>
                                        </p:tgtEl>
                                        <p:attrNameLst>
                                          <p:attrName>ppt_x</p:attrName>
                                        </p:attrNameLst>
                                      </p:cBhvr>
                                      <p:tavLst>
                                        <p:tav tm="0">
                                          <p:val>
                                            <p:strVal val="#ppt_x"/>
                                          </p:val>
                                        </p:tav>
                                        <p:tav tm="100000">
                                          <p:val>
                                            <p:strVal val="#ppt_x"/>
                                          </p:val>
                                        </p:tav>
                                      </p:tavLst>
                                    </p:anim>
                                    <p:anim calcmode="lin" valueType="num">
                                      <p:cBhvr additive="base">
                                        <p:cTn id="1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90">
            <a:extLst>
              <a:ext uri="{FF2B5EF4-FFF2-40B4-BE49-F238E27FC236}">
                <a16:creationId xmlns:a16="http://schemas.microsoft.com/office/drawing/2014/main" id="{C44F4436-A695-42D4-BDE2-956FA8965B84}"/>
              </a:ext>
            </a:extLst>
          </p:cNvPr>
          <p:cNvSpPr/>
          <p:nvPr/>
        </p:nvSpPr>
        <p:spPr>
          <a:xfrm>
            <a:off x="1414917" y="840027"/>
            <a:ext cx="2800767" cy="369332"/>
          </a:xfrm>
          <a:prstGeom prst="rect">
            <a:avLst/>
          </a:prstGeom>
        </p:spPr>
        <p:txBody>
          <a:bodyPr wrap="none">
            <a:spAutoFit/>
          </a:bodyPr>
          <a:lstStyle/>
          <a:p>
            <a:r>
              <a:rPr lang="en-US" altLang="zh-CN" b="1" dirty="0">
                <a:solidFill>
                  <a:schemeClr val="bg1"/>
                </a:solidFill>
                <a:cs typeface="+mn-ea"/>
                <a:sym typeface="+mn-lt"/>
              </a:rPr>
              <a:t>Latent Diffusion Models</a:t>
            </a:r>
            <a:endParaRPr lang="ko-KR" altLang="en-US" b="1" dirty="0">
              <a:solidFill>
                <a:schemeClr val="bg1"/>
              </a:solidFill>
              <a:cs typeface="+mn-ea"/>
              <a:sym typeface="+mn-lt"/>
            </a:endParaRPr>
          </a:p>
        </p:txBody>
      </p:sp>
      <p:sp>
        <p:nvSpPr>
          <p:cNvPr id="39" name="Rectangle 93">
            <a:extLst>
              <a:ext uri="{FF2B5EF4-FFF2-40B4-BE49-F238E27FC236}">
                <a16:creationId xmlns:a16="http://schemas.microsoft.com/office/drawing/2014/main" id="{7F56499F-6D07-4C00-B13F-F730C7BE0D99}"/>
              </a:ext>
            </a:extLst>
          </p:cNvPr>
          <p:cNvSpPr/>
          <p:nvPr/>
        </p:nvSpPr>
        <p:spPr>
          <a:xfrm>
            <a:off x="1408833" y="4411148"/>
            <a:ext cx="800219" cy="369332"/>
          </a:xfrm>
          <a:prstGeom prst="rect">
            <a:avLst/>
          </a:prstGeom>
        </p:spPr>
        <p:txBody>
          <a:bodyPr wrap="none">
            <a:spAutoFit/>
          </a:bodyPr>
          <a:lstStyle/>
          <a:p>
            <a:r>
              <a:rPr lang="en-US" altLang="zh-CN" b="1" dirty="0" err="1">
                <a:solidFill>
                  <a:schemeClr val="bg1"/>
                </a:solidFill>
                <a:cs typeface="+mn-ea"/>
                <a:sym typeface="+mn-lt"/>
              </a:rPr>
              <a:t>LoRA</a:t>
            </a:r>
            <a:endParaRPr lang="en-US" altLang="zh-CN" b="1" dirty="0">
              <a:solidFill>
                <a:schemeClr val="bg1"/>
              </a:solidFill>
              <a:cs typeface="+mn-ea"/>
              <a:sym typeface="+mn-lt"/>
            </a:endParaRPr>
          </a:p>
        </p:txBody>
      </p:sp>
      <p:sp>
        <p:nvSpPr>
          <p:cNvPr id="40" name="Rectangle 94">
            <a:extLst>
              <a:ext uri="{FF2B5EF4-FFF2-40B4-BE49-F238E27FC236}">
                <a16:creationId xmlns:a16="http://schemas.microsoft.com/office/drawing/2014/main" id="{E6D1B180-76FB-4E22-B8AB-1F68D1302936}"/>
              </a:ext>
            </a:extLst>
          </p:cNvPr>
          <p:cNvSpPr/>
          <p:nvPr/>
        </p:nvSpPr>
        <p:spPr>
          <a:xfrm>
            <a:off x="1414916" y="1209359"/>
            <a:ext cx="5210171" cy="1167371"/>
          </a:xfrm>
          <a:prstGeom prst="rect">
            <a:avLst/>
          </a:prstGeom>
        </p:spPr>
        <p:txBody>
          <a:bodyPr wrap="square">
            <a:spAutoFit/>
          </a:bodyPr>
          <a:lstStyle/>
          <a:p>
            <a:pPr>
              <a:lnSpc>
                <a:spcPct val="150000"/>
              </a:lnSpc>
            </a:pPr>
            <a:r>
              <a:rPr lang="zh-CN" altLang="en-US" sz="1200" dirty="0">
                <a:solidFill>
                  <a:schemeClr val="bg1"/>
                </a:solidFill>
                <a:cs typeface="+mn-ea"/>
                <a:sym typeface="+mn-lt"/>
              </a:rPr>
              <a:t>为了减少算力损耗、提高速度，</a:t>
            </a:r>
            <a:r>
              <a:rPr lang="en-US" altLang="zh-CN" sz="1200" dirty="0">
                <a:solidFill>
                  <a:schemeClr val="bg1"/>
                </a:solidFill>
                <a:cs typeface="+mn-ea"/>
                <a:sym typeface="+mn-lt"/>
              </a:rPr>
              <a:t>LDMs</a:t>
            </a:r>
            <a:r>
              <a:rPr lang="zh-CN" altLang="en-US" sz="1200" dirty="0">
                <a:solidFill>
                  <a:schemeClr val="bg1"/>
                </a:solidFill>
                <a:cs typeface="+mn-ea"/>
                <a:sym typeface="+mn-lt"/>
              </a:rPr>
              <a:t>在传统的扩散模型上加入了隐变量编码器，将输入映射到隐空间。</a:t>
            </a:r>
            <a:r>
              <a:rPr lang="en-US" altLang="zh-CN" sz="1200" dirty="0">
                <a:solidFill>
                  <a:schemeClr val="bg1"/>
                </a:solidFill>
                <a:cs typeface="+mn-ea"/>
                <a:sym typeface="+mn-lt"/>
              </a:rPr>
              <a:t>LDMs</a:t>
            </a:r>
            <a:r>
              <a:rPr lang="zh-CN" altLang="en-US" sz="1200" dirty="0">
                <a:solidFill>
                  <a:schemeClr val="bg1"/>
                </a:solidFill>
                <a:cs typeface="+mn-ea"/>
                <a:sym typeface="+mn-lt"/>
              </a:rPr>
              <a:t>对速度的改进主要体现在使得扩散过程在</a:t>
            </a:r>
            <a:r>
              <a:rPr lang="en-US" altLang="zh-CN" sz="1200" dirty="0">
                <a:solidFill>
                  <a:schemeClr val="bg1"/>
                </a:solidFill>
                <a:cs typeface="+mn-ea"/>
                <a:sym typeface="+mn-lt"/>
              </a:rPr>
              <a:t>latent space</a:t>
            </a:r>
            <a:r>
              <a:rPr lang="zh-CN" altLang="en-US" sz="1200" dirty="0">
                <a:solidFill>
                  <a:schemeClr val="bg1"/>
                </a:solidFill>
                <a:cs typeface="+mn-ea"/>
                <a:sym typeface="+mn-lt"/>
              </a:rPr>
              <a:t>下和加入</a:t>
            </a:r>
            <a:r>
              <a:rPr lang="en-US" altLang="zh-CN" sz="1200" dirty="0">
                <a:solidFill>
                  <a:schemeClr val="bg1"/>
                </a:solidFill>
                <a:cs typeface="+mn-ea"/>
                <a:sym typeface="+mn-lt"/>
              </a:rPr>
              <a:t>Attention</a:t>
            </a:r>
            <a:r>
              <a:rPr lang="zh-CN" altLang="en-US" sz="1200" dirty="0">
                <a:solidFill>
                  <a:schemeClr val="bg1"/>
                </a:solidFill>
                <a:cs typeface="+mn-ea"/>
                <a:sym typeface="+mn-lt"/>
              </a:rPr>
              <a:t>机制，通过</a:t>
            </a:r>
            <a:r>
              <a:rPr lang="en-US" altLang="zh-CN" sz="1200" dirty="0">
                <a:solidFill>
                  <a:schemeClr val="bg1"/>
                </a:solidFill>
                <a:cs typeface="+mn-ea"/>
                <a:sym typeface="+mn-lt"/>
              </a:rPr>
              <a:t>Attention</a:t>
            </a:r>
            <a:r>
              <a:rPr lang="zh-CN" altLang="en-US" sz="1200" dirty="0">
                <a:solidFill>
                  <a:schemeClr val="bg1"/>
                </a:solidFill>
                <a:cs typeface="+mn-ea"/>
                <a:sym typeface="+mn-lt"/>
              </a:rPr>
              <a:t>实现条件生成控制，能够使用其他模态的数据控制图像的生成。</a:t>
            </a:r>
            <a:endParaRPr lang="ko-KR" altLang="en-US" sz="1200" dirty="0">
              <a:solidFill>
                <a:schemeClr val="bg1"/>
              </a:solidFill>
              <a:cs typeface="+mn-ea"/>
              <a:sym typeface="+mn-lt"/>
            </a:endParaRPr>
          </a:p>
        </p:txBody>
      </p:sp>
      <p:sp>
        <p:nvSpPr>
          <p:cNvPr id="42" name="Rectangle 96">
            <a:extLst>
              <a:ext uri="{FF2B5EF4-FFF2-40B4-BE49-F238E27FC236}">
                <a16:creationId xmlns:a16="http://schemas.microsoft.com/office/drawing/2014/main" id="{A3DC8815-5049-4BA0-AA4F-85AF9DB5DB68}"/>
              </a:ext>
            </a:extLst>
          </p:cNvPr>
          <p:cNvSpPr/>
          <p:nvPr/>
        </p:nvSpPr>
        <p:spPr>
          <a:xfrm>
            <a:off x="1408833" y="4711664"/>
            <a:ext cx="5118444" cy="889154"/>
          </a:xfrm>
          <a:prstGeom prst="rect">
            <a:avLst/>
          </a:prstGeom>
        </p:spPr>
        <p:txBody>
          <a:bodyPr wrap="square">
            <a:spAutoFit/>
          </a:bodyPr>
          <a:lstStyle/>
          <a:p>
            <a:pPr>
              <a:lnSpc>
                <a:spcPct val="150000"/>
              </a:lnSpc>
            </a:pPr>
            <a:r>
              <a:rPr lang="en-US" altLang="zh-CN" sz="1200" dirty="0" err="1">
                <a:solidFill>
                  <a:schemeClr val="bg1"/>
                </a:solidFill>
                <a:cs typeface="+mn-ea"/>
                <a:sym typeface="+mn-lt"/>
              </a:rPr>
              <a:t>LoRA</a:t>
            </a:r>
            <a:r>
              <a:rPr lang="zh-CN" altLang="en-US" sz="1200" dirty="0">
                <a:solidFill>
                  <a:schemeClr val="bg1"/>
                </a:solidFill>
                <a:cs typeface="+mn-ea"/>
                <a:sym typeface="+mn-lt"/>
              </a:rPr>
              <a:t>也是一种微调方法，与</a:t>
            </a:r>
            <a:r>
              <a:rPr lang="en-US" altLang="zh-CN" sz="1200" dirty="0" err="1">
                <a:solidFill>
                  <a:schemeClr val="bg1"/>
                </a:solidFill>
                <a:cs typeface="+mn-ea"/>
                <a:sym typeface="+mn-lt"/>
              </a:rPr>
              <a:t>DreamBooth</a:t>
            </a:r>
            <a:r>
              <a:rPr lang="zh-CN" altLang="en-US" sz="1200" dirty="0">
                <a:solidFill>
                  <a:schemeClr val="bg1"/>
                </a:solidFill>
                <a:cs typeface="+mn-ea"/>
                <a:sym typeface="+mn-lt"/>
              </a:rPr>
              <a:t>不同的是，</a:t>
            </a:r>
            <a:r>
              <a:rPr lang="en-US" altLang="zh-CN" sz="1200" dirty="0" err="1">
                <a:solidFill>
                  <a:schemeClr val="bg1"/>
                </a:solidFill>
                <a:cs typeface="+mn-ea"/>
                <a:sym typeface="+mn-lt"/>
              </a:rPr>
              <a:t>LoRA</a:t>
            </a:r>
            <a:r>
              <a:rPr lang="zh-CN" altLang="en-US" sz="1200" dirty="0">
                <a:solidFill>
                  <a:schemeClr val="bg1"/>
                </a:solidFill>
                <a:cs typeface="+mn-ea"/>
                <a:sym typeface="+mn-lt"/>
              </a:rPr>
              <a:t>可以加在很多地方，其思想就是在原本的神经网络上加入一个分支，这个分支用来学习新的知识，原本的权重保持不变，在一定程度上可以保留先验信息。</a:t>
            </a:r>
          </a:p>
        </p:txBody>
      </p:sp>
      <p:sp>
        <p:nvSpPr>
          <p:cNvPr id="2" name="矩形 1">
            <a:extLst>
              <a:ext uri="{FF2B5EF4-FFF2-40B4-BE49-F238E27FC236}">
                <a16:creationId xmlns:a16="http://schemas.microsoft.com/office/drawing/2014/main" id="{C373E6A1-4D7F-43F5-8E89-C944B2FD78AD}"/>
              </a:ext>
            </a:extLst>
          </p:cNvPr>
          <p:cNvSpPr/>
          <p:nvPr/>
        </p:nvSpPr>
        <p:spPr>
          <a:xfrm>
            <a:off x="1392055" y="840027"/>
            <a:ext cx="45719"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sp>
        <p:nvSpPr>
          <p:cNvPr id="11" name="矩形 10">
            <a:extLst>
              <a:ext uri="{FF2B5EF4-FFF2-40B4-BE49-F238E27FC236}">
                <a16:creationId xmlns:a16="http://schemas.microsoft.com/office/drawing/2014/main" id="{5411983F-3991-4EA6-B3F4-78E6071D3902}"/>
              </a:ext>
            </a:extLst>
          </p:cNvPr>
          <p:cNvSpPr/>
          <p:nvPr/>
        </p:nvSpPr>
        <p:spPr>
          <a:xfrm>
            <a:off x="1408831" y="4411148"/>
            <a:ext cx="45719"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grpSp>
        <p:nvGrpSpPr>
          <p:cNvPr id="12" name="组合 11">
            <a:extLst>
              <a:ext uri="{FF2B5EF4-FFF2-40B4-BE49-F238E27FC236}">
                <a16:creationId xmlns:a16="http://schemas.microsoft.com/office/drawing/2014/main" id="{B1A614D5-CE04-43BB-813D-6DF5AC9586EB}"/>
              </a:ext>
            </a:extLst>
          </p:cNvPr>
          <p:cNvGrpSpPr/>
          <p:nvPr/>
        </p:nvGrpSpPr>
        <p:grpSpPr>
          <a:xfrm>
            <a:off x="382276" y="202078"/>
            <a:ext cx="4291324" cy="381000"/>
            <a:chOff x="382276" y="202078"/>
            <a:chExt cx="4291324" cy="381000"/>
          </a:xfrm>
        </p:grpSpPr>
        <p:grpSp>
          <p:nvGrpSpPr>
            <p:cNvPr id="13" name="组合 12">
              <a:extLst>
                <a:ext uri="{FF2B5EF4-FFF2-40B4-BE49-F238E27FC236}">
                  <a16:creationId xmlns:a16="http://schemas.microsoft.com/office/drawing/2014/main" id="{7FFAC662-D34C-4DAD-AB27-610F2E883F98}"/>
                </a:ext>
              </a:extLst>
            </p:cNvPr>
            <p:cNvGrpSpPr/>
            <p:nvPr/>
          </p:nvGrpSpPr>
          <p:grpSpPr>
            <a:xfrm>
              <a:off x="382276" y="269854"/>
              <a:ext cx="604607" cy="274860"/>
              <a:chOff x="775976" y="295254"/>
              <a:chExt cx="604607" cy="274860"/>
            </a:xfrm>
          </p:grpSpPr>
          <p:grpSp>
            <p:nvGrpSpPr>
              <p:cNvPr id="15" name="组合 14">
                <a:extLst>
                  <a:ext uri="{FF2B5EF4-FFF2-40B4-BE49-F238E27FC236}">
                    <a16:creationId xmlns:a16="http://schemas.microsoft.com/office/drawing/2014/main" id="{A21CC7D5-C8F2-4D19-9F99-A83D495E7168}"/>
                  </a:ext>
                </a:extLst>
              </p:cNvPr>
              <p:cNvGrpSpPr/>
              <p:nvPr/>
            </p:nvGrpSpPr>
            <p:grpSpPr>
              <a:xfrm rot="2788198">
                <a:off x="784307" y="286923"/>
                <a:ext cx="266582" cy="283243"/>
                <a:chOff x="4389120" y="2293620"/>
                <a:chExt cx="609600" cy="647700"/>
              </a:xfrm>
            </p:grpSpPr>
            <p:cxnSp>
              <p:nvCxnSpPr>
                <p:cNvPr id="22" name="直接连接符 21">
                  <a:extLst>
                    <a:ext uri="{FF2B5EF4-FFF2-40B4-BE49-F238E27FC236}">
                      <a16:creationId xmlns:a16="http://schemas.microsoft.com/office/drawing/2014/main" id="{A48290B4-E80E-4AE4-9E42-5B5F486954A2}"/>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AE22A32-5D8E-4870-9286-AF8024DE1EDA}"/>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9ECDED3A-8C37-420F-807B-6DBD6F6D4502}"/>
                  </a:ext>
                </a:extLst>
              </p:cNvPr>
              <p:cNvGrpSpPr/>
              <p:nvPr/>
            </p:nvGrpSpPr>
            <p:grpSpPr>
              <a:xfrm rot="2788198">
                <a:off x="938001" y="286923"/>
                <a:ext cx="266582" cy="283243"/>
                <a:chOff x="4389120" y="2293620"/>
                <a:chExt cx="609600" cy="647700"/>
              </a:xfrm>
            </p:grpSpPr>
            <p:cxnSp>
              <p:nvCxnSpPr>
                <p:cNvPr id="20" name="直接连接符 19">
                  <a:extLst>
                    <a:ext uri="{FF2B5EF4-FFF2-40B4-BE49-F238E27FC236}">
                      <a16:creationId xmlns:a16="http://schemas.microsoft.com/office/drawing/2014/main" id="{03CB5B2B-4269-4A42-A3C8-2CCC5B7C5D3B}"/>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A2285BB-682C-48B4-9A0A-E51BCB50D917}"/>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F34099B1-7220-45C5-BC36-DE4809D4D913}"/>
                  </a:ext>
                </a:extLst>
              </p:cNvPr>
              <p:cNvGrpSpPr/>
              <p:nvPr/>
            </p:nvGrpSpPr>
            <p:grpSpPr>
              <a:xfrm rot="2788198">
                <a:off x="1105671" y="295201"/>
                <a:ext cx="266582" cy="283243"/>
                <a:chOff x="4389120" y="2293620"/>
                <a:chExt cx="609600" cy="647700"/>
              </a:xfrm>
            </p:grpSpPr>
            <p:cxnSp>
              <p:nvCxnSpPr>
                <p:cNvPr id="18" name="直接连接符 17">
                  <a:extLst>
                    <a:ext uri="{FF2B5EF4-FFF2-40B4-BE49-F238E27FC236}">
                      <a16:creationId xmlns:a16="http://schemas.microsoft.com/office/drawing/2014/main" id="{AA425C00-920D-470F-BB91-267C80D48FB1}"/>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1F270B4-2BC4-4BBC-8F15-DCCFFF826A33}"/>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14" name="文本框 13">
              <a:extLst>
                <a:ext uri="{FF2B5EF4-FFF2-40B4-BE49-F238E27FC236}">
                  <a16:creationId xmlns:a16="http://schemas.microsoft.com/office/drawing/2014/main" id="{B9D675A8-EB7A-456D-9592-1EEC21A29CD2}"/>
                </a:ext>
              </a:extLst>
            </p:cNvPr>
            <p:cNvSpPr txBox="1"/>
            <p:nvPr/>
          </p:nvSpPr>
          <p:spPr>
            <a:xfrm>
              <a:off x="1265771" y="202078"/>
              <a:ext cx="3407829" cy="381000"/>
            </a:xfrm>
            <a:prstGeom prst="rect">
              <a:avLst/>
            </a:prstGeom>
            <a:noFill/>
          </p:spPr>
          <p:txBody>
            <a:bodyPr wrap="square" rtlCol="0">
              <a:spAutoFit/>
            </a:bodyPr>
            <a:lstStyle/>
            <a:p>
              <a:r>
                <a:rPr lang="zh-CN" altLang="en-US" b="1" dirty="0">
                  <a:solidFill>
                    <a:srgbClr val="4BD7FF"/>
                  </a:solidFill>
                  <a:cs typeface="+mn-ea"/>
                  <a:sym typeface="+mn-lt"/>
                </a:rPr>
                <a:t>使用方法</a:t>
              </a:r>
            </a:p>
          </p:txBody>
        </p:sp>
      </p:grpSp>
      <p:sp>
        <p:nvSpPr>
          <p:cNvPr id="3" name="Rectangle 92">
            <a:extLst>
              <a:ext uri="{FF2B5EF4-FFF2-40B4-BE49-F238E27FC236}">
                <a16:creationId xmlns:a16="http://schemas.microsoft.com/office/drawing/2014/main" id="{9DEF5806-DCDE-7162-5BA6-34C7CE829953}"/>
              </a:ext>
            </a:extLst>
          </p:cNvPr>
          <p:cNvSpPr/>
          <p:nvPr/>
        </p:nvSpPr>
        <p:spPr>
          <a:xfrm>
            <a:off x="1385975" y="2802162"/>
            <a:ext cx="1569660" cy="369332"/>
          </a:xfrm>
          <a:prstGeom prst="rect">
            <a:avLst/>
          </a:prstGeom>
        </p:spPr>
        <p:txBody>
          <a:bodyPr wrap="none">
            <a:spAutoFit/>
          </a:bodyPr>
          <a:lstStyle/>
          <a:p>
            <a:r>
              <a:rPr lang="en-US" altLang="zh-CN" b="1" dirty="0" err="1">
                <a:solidFill>
                  <a:schemeClr val="bg1"/>
                </a:solidFill>
                <a:cs typeface="+mn-ea"/>
                <a:sym typeface="+mn-lt"/>
              </a:rPr>
              <a:t>DreamBooth</a:t>
            </a:r>
            <a:endParaRPr lang="ko-KR" altLang="en-US" b="1" dirty="0">
              <a:solidFill>
                <a:schemeClr val="bg1"/>
              </a:solidFill>
              <a:cs typeface="+mn-ea"/>
              <a:sym typeface="+mn-lt"/>
            </a:endParaRPr>
          </a:p>
        </p:txBody>
      </p:sp>
      <p:sp>
        <p:nvSpPr>
          <p:cNvPr id="5" name="Rectangle 95">
            <a:extLst>
              <a:ext uri="{FF2B5EF4-FFF2-40B4-BE49-F238E27FC236}">
                <a16:creationId xmlns:a16="http://schemas.microsoft.com/office/drawing/2014/main" id="{26E89C26-10AC-B0AE-855F-E537FDD779EF}"/>
              </a:ext>
            </a:extLst>
          </p:cNvPr>
          <p:cNvSpPr/>
          <p:nvPr/>
        </p:nvSpPr>
        <p:spPr>
          <a:xfrm>
            <a:off x="1363119" y="3231167"/>
            <a:ext cx="4679998" cy="890372"/>
          </a:xfrm>
          <a:prstGeom prst="rect">
            <a:avLst/>
          </a:prstGeom>
        </p:spPr>
        <p:txBody>
          <a:bodyPr wrap="square">
            <a:spAutoFit/>
          </a:bodyPr>
          <a:lstStyle/>
          <a:p>
            <a:pPr>
              <a:lnSpc>
                <a:spcPct val="150000"/>
              </a:lnSpc>
            </a:pPr>
            <a:r>
              <a:rPr lang="en-US" altLang="zh-CN" sz="1200" dirty="0" err="1">
                <a:solidFill>
                  <a:schemeClr val="bg1"/>
                </a:solidFill>
                <a:cs typeface="+mn-ea"/>
                <a:sym typeface="+mn-lt"/>
              </a:rPr>
              <a:t>DreamBooth</a:t>
            </a:r>
            <a:r>
              <a:rPr lang="zh-CN" altLang="en-US" sz="1200" dirty="0">
                <a:solidFill>
                  <a:schemeClr val="bg1"/>
                </a:solidFill>
                <a:cs typeface="+mn-ea"/>
                <a:sym typeface="+mn-lt"/>
              </a:rPr>
              <a:t>是一种微调方法，具体而言是对扩散模型中的</a:t>
            </a:r>
            <a:r>
              <a:rPr lang="en-US" altLang="zh-CN" sz="1200" dirty="0" err="1">
                <a:solidFill>
                  <a:schemeClr val="bg1"/>
                </a:solidFill>
                <a:cs typeface="+mn-ea"/>
                <a:sym typeface="+mn-lt"/>
              </a:rPr>
              <a:t>Unet</a:t>
            </a:r>
            <a:r>
              <a:rPr lang="zh-CN" altLang="en-US" sz="1200" dirty="0">
                <a:solidFill>
                  <a:schemeClr val="bg1"/>
                </a:solidFill>
                <a:cs typeface="+mn-ea"/>
                <a:sym typeface="+mn-lt"/>
              </a:rPr>
              <a:t>进行微调，在预训练的模型基础上，训练整个</a:t>
            </a:r>
            <a:r>
              <a:rPr lang="en-US" altLang="zh-CN" sz="1200" dirty="0" err="1">
                <a:solidFill>
                  <a:schemeClr val="bg1"/>
                </a:solidFill>
                <a:cs typeface="+mn-ea"/>
                <a:sym typeface="+mn-lt"/>
              </a:rPr>
              <a:t>Unet</a:t>
            </a:r>
            <a:r>
              <a:rPr lang="zh-CN" altLang="en-US" sz="1200" dirty="0">
                <a:solidFill>
                  <a:schemeClr val="bg1"/>
                </a:solidFill>
                <a:cs typeface="+mn-ea"/>
                <a:sym typeface="+mn-lt"/>
              </a:rPr>
              <a:t>，为了保证先验信息的不丢失，采用正则化方法，去和之前的模型作信息差异损失。</a:t>
            </a:r>
            <a:endParaRPr lang="ko-KR" altLang="en-US" sz="1200" dirty="0">
              <a:solidFill>
                <a:schemeClr val="bg1"/>
              </a:solidFill>
              <a:cs typeface="+mn-ea"/>
              <a:sym typeface="+mn-lt"/>
            </a:endParaRPr>
          </a:p>
        </p:txBody>
      </p:sp>
      <p:sp>
        <p:nvSpPr>
          <p:cNvPr id="7" name="矩形 6">
            <a:extLst>
              <a:ext uri="{FF2B5EF4-FFF2-40B4-BE49-F238E27FC236}">
                <a16:creationId xmlns:a16="http://schemas.microsoft.com/office/drawing/2014/main" id="{F7E405A0-22D6-FE71-0FB1-9117D2C3A6D7}"/>
              </a:ext>
            </a:extLst>
          </p:cNvPr>
          <p:cNvSpPr/>
          <p:nvPr/>
        </p:nvSpPr>
        <p:spPr>
          <a:xfrm>
            <a:off x="1408833" y="2821992"/>
            <a:ext cx="45719"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D7FF"/>
              </a:solidFill>
              <a:cs typeface="+mn-ea"/>
              <a:sym typeface="+mn-lt"/>
            </a:endParaRPr>
          </a:p>
        </p:txBody>
      </p:sp>
      <p:pic>
        <p:nvPicPr>
          <p:cNvPr id="24" name="图片 23">
            <a:extLst>
              <a:ext uri="{FF2B5EF4-FFF2-40B4-BE49-F238E27FC236}">
                <a16:creationId xmlns:a16="http://schemas.microsoft.com/office/drawing/2014/main" id="{FEC9D97C-A2F3-E9E6-88DB-FD8BECDC5D88}"/>
              </a:ext>
            </a:extLst>
          </p:cNvPr>
          <p:cNvPicPr>
            <a:picLocks noChangeAspect="1"/>
          </p:cNvPicPr>
          <p:nvPr/>
        </p:nvPicPr>
        <p:blipFill>
          <a:blip r:embed="rId4"/>
          <a:stretch>
            <a:fillRect/>
          </a:stretch>
        </p:blipFill>
        <p:spPr>
          <a:xfrm>
            <a:off x="6836257" y="498396"/>
            <a:ext cx="4530537" cy="2246072"/>
          </a:xfrm>
          <a:prstGeom prst="rect">
            <a:avLst/>
          </a:prstGeom>
        </p:spPr>
      </p:pic>
      <p:pic>
        <p:nvPicPr>
          <p:cNvPr id="27" name="图片 26">
            <a:extLst>
              <a:ext uri="{FF2B5EF4-FFF2-40B4-BE49-F238E27FC236}">
                <a16:creationId xmlns:a16="http://schemas.microsoft.com/office/drawing/2014/main" id="{3D6B666C-6B83-D692-CFE1-FA5D23146233}"/>
              </a:ext>
            </a:extLst>
          </p:cNvPr>
          <p:cNvPicPr>
            <a:picLocks noChangeAspect="1"/>
          </p:cNvPicPr>
          <p:nvPr/>
        </p:nvPicPr>
        <p:blipFill>
          <a:blip r:embed="rId5"/>
          <a:stretch>
            <a:fillRect/>
          </a:stretch>
        </p:blipFill>
        <p:spPr>
          <a:xfrm>
            <a:off x="6791528" y="3538790"/>
            <a:ext cx="4679998" cy="2033873"/>
          </a:xfrm>
          <a:prstGeom prst="rect">
            <a:avLst/>
          </a:prstGeom>
        </p:spPr>
      </p:pic>
    </p:spTree>
    <p:extLst>
      <p:ext uri="{BB962C8B-B14F-4D97-AF65-F5344CB8AC3E}">
        <p14:creationId xmlns:p14="http://schemas.microsoft.com/office/powerpoint/2010/main" val="1369806022"/>
      </p:ext>
    </p:extLst>
  </p:cSld>
  <p:clrMapOvr>
    <a:masterClrMapping/>
  </p:clrMapOvr>
  <p:transition spd="med" advClick="0" advTm="3000">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2E2F39-D07B-4E67-B97B-E5B95CA48F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a:extLst>
              <a:ext uri="{FF2B5EF4-FFF2-40B4-BE49-F238E27FC236}">
                <a16:creationId xmlns:a16="http://schemas.microsoft.com/office/drawing/2014/main" id="{61B6BBB5-FD20-4554-95CF-5D4CB1E0574F}"/>
              </a:ext>
            </a:extLst>
          </p:cNvPr>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03</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a:extLst>
              <a:ext uri="{FF2B5EF4-FFF2-40B4-BE49-F238E27FC236}">
                <a16:creationId xmlns:a16="http://schemas.microsoft.com/office/drawing/2014/main" id="{1B9CE832-26A2-4AFF-8960-DF53A35E3E7E}"/>
              </a:ext>
            </a:extLst>
          </p:cNvPr>
          <p:cNvGrpSpPr/>
          <p:nvPr/>
        </p:nvGrpSpPr>
        <p:grpSpPr>
          <a:xfrm>
            <a:off x="4702408" y="3429000"/>
            <a:ext cx="2935705" cy="1202070"/>
            <a:chOff x="4602496" y="2705479"/>
            <a:chExt cx="2935705" cy="1202070"/>
          </a:xfrm>
          <a:solidFill>
            <a:srgbClr val="122041"/>
          </a:solidFill>
        </p:grpSpPr>
        <p:sp>
          <p:nvSpPr>
            <p:cNvPr id="70" name="文本框 69">
              <a:extLst>
                <a:ext uri="{FF2B5EF4-FFF2-40B4-BE49-F238E27FC236}">
                  <a16:creationId xmlns:a16="http://schemas.microsoft.com/office/drawing/2014/main" id="{97C6C925-7434-4673-9F60-B8F2D228DE26}"/>
                </a:ext>
              </a:extLst>
            </p:cNvPr>
            <p:cNvSpPr txBox="1"/>
            <p:nvPr/>
          </p:nvSpPr>
          <p:spPr>
            <a:xfrm>
              <a:off x="4602496" y="2705479"/>
              <a:ext cx="2790592" cy="1200329"/>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创新点</a:t>
              </a:r>
              <a:endParaRPr lang="en-US" altLang="zh-CN" sz="3600" b="1" kern="2400" spc="1200" dirty="0">
                <a:gradFill>
                  <a:gsLst>
                    <a:gs pos="0">
                      <a:schemeClr val="accent1">
                        <a:lumMod val="5000"/>
                        <a:lumOff val="95000"/>
                      </a:schemeClr>
                    </a:gs>
                    <a:gs pos="0">
                      <a:srgbClr val="4BD7FF"/>
                    </a:gs>
                    <a:gs pos="100000">
                      <a:srgbClr val="1B82FF"/>
                    </a:gs>
                  </a:gsLst>
                  <a:lin ang="5400000" scaled="1"/>
                </a:gradFill>
                <a:cs typeface="+mn-ea"/>
                <a:sym typeface="+mn-lt"/>
              </a:endParaRP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总结</a:t>
              </a:r>
            </a:p>
          </p:txBody>
        </p:sp>
        <p:cxnSp>
          <p:nvCxnSpPr>
            <p:cNvPr id="72" name="直接连接符 71">
              <a:extLst>
                <a:ext uri="{FF2B5EF4-FFF2-40B4-BE49-F238E27FC236}">
                  <a16:creationId xmlns:a16="http://schemas.microsoft.com/office/drawing/2014/main" id="{119DB335-AA0F-4882-8F3E-8DFF9C177BC2}"/>
                </a:ext>
              </a:extLst>
            </p:cNvPr>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21667F6-C768-4E71-8431-D33FE5689C91}"/>
                </a:ext>
              </a:extLst>
            </p:cNvPr>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67481"/>
      </p:ext>
    </p:extLst>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 calcmode="lin" valueType="num">
                                      <p:cBhvr additive="base">
                                        <p:cTn id="14" dur="500" fill="hold"/>
                                        <p:tgtEl>
                                          <p:spTgt spid="69"/>
                                        </p:tgtEl>
                                        <p:attrNameLst>
                                          <p:attrName>ppt_x</p:attrName>
                                        </p:attrNameLst>
                                      </p:cBhvr>
                                      <p:tavLst>
                                        <p:tav tm="0">
                                          <p:val>
                                            <p:strVal val="#ppt_x"/>
                                          </p:val>
                                        </p:tav>
                                        <p:tav tm="100000">
                                          <p:val>
                                            <p:strVal val="#ppt_x"/>
                                          </p:val>
                                        </p:tav>
                                      </p:tavLst>
                                    </p:anim>
                                    <p:anim calcmode="lin" valueType="num">
                                      <p:cBhvr additive="base">
                                        <p:cTn id="1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06F36B41-21DD-450B-8578-BC75000040BA}"/>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17593" r="17593"/>
          <a:stretch/>
        </p:blipFill>
        <p:spPr>
          <a:xfrm>
            <a:off x="-3" y="0"/>
            <a:ext cx="12192000" cy="6858000"/>
          </a:xfrm>
        </p:spPr>
      </p:pic>
      <p:sp>
        <p:nvSpPr>
          <p:cNvPr id="4" name="Rectangle 3"/>
          <p:cNvSpPr/>
          <p:nvPr/>
        </p:nvSpPr>
        <p:spPr>
          <a:xfrm>
            <a:off x="1" y="-9526"/>
            <a:ext cx="12191999" cy="6867526"/>
          </a:xfrm>
          <a:prstGeom prst="rect">
            <a:avLst/>
          </a:prstGeom>
          <a:solidFill>
            <a:srgbClr val="12204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4BD7FF"/>
              </a:solidFill>
              <a:cs typeface="+mn-ea"/>
              <a:sym typeface="+mn-lt"/>
            </a:endParaRPr>
          </a:p>
        </p:txBody>
      </p:sp>
      <p:sp>
        <p:nvSpPr>
          <p:cNvPr id="1489" name="Shape 1489"/>
          <p:cNvSpPr/>
          <p:nvPr/>
        </p:nvSpPr>
        <p:spPr>
          <a:xfrm rot="2700000">
            <a:off x="3720042" y="-2412768"/>
            <a:ext cx="4751920" cy="4751920"/>
          </a:xfrm>
          <a:prstGeom prst="rect">
            <a:avLst/>
          </a:prstGeom>
          <a:ln w="25400">
            <a:solidFill>
              <a:schemeClr val="accent3">
                <a:alpha val="26000"/>
              </a:schemeClr>
            </a:solidFill>
            <a:miter lim="400000"/>
          </a:ln>
        </p:spPr>
        <p:txBody>
          <a:bodyPr lIns="35719" tIns="35719" rIns="35719" bIns="35719" anchor="ctr"/>
          <a:lstStyle/>
          <a:p>
            <a:pPr>
              <a:defRPr sz="3200">
                <a:solidFill>
                  <a:srgbClr val="FFFFFF"/>
                </a:solidFill>
              </a:defRPr>
            </a:pPr>
            <a:endParaRPr sz="1600">
              <a:cs typeface="+mn-ea"/>
              <a:sym typeface="+mn-lt"/>
            </a:endParaRPr>
          </a:p>
        </p:txBody>
      </p:sp>
      <p:grpSp>
        <p:nvGrpSpPr>
          <p:cNvPr id="12" name="Group 11"/>
          <p:cNvGrpSpPr/>
          <p:nvPr/>
        </p:nvGrpSpPr>
        <p:grpSpPr>
          <a:xfrm>
            <a:off x="1029256" y="4576305"/>
            <a:ext cx="3107955" cy="1286334"/>
            <a:chOff x="277309" y="4562625"/>
            <a:chExt cx="3107955" cy="1286334"/>
          </a:xfrm>
        </p:grpSpPr>
        <p:sp>
          <p:nvSpPr>
            <p:cNvPr id="18" name="Rectangle 17"/>
            <p:cNvSpPr/>
            <p:nvPr/>
          </p:nvSpPr>
          <p:spPr>
            <a:xfrm>
              <a:off x="387884" y="4886323"/>
              <a:ext cx="2997380" cy="962636"/>
            </a:xfrm>
            <a:prstGeom prst="rect">
              <a:avLst/>
            </a:prstGeom>
          </p:spPr>
          <p:txBody>
            <a:bodyPr wrap="square">
              <a:spAutoFit/>
            </a:bodyPr>
            <a:lstStyle/>
            <a:p>
              <a:pPr algn="ctr">
                <a:lnSpc>
                  <a:spcPct val="140000"/>
                </a:lnSpc>
              </a:pPr>
              <a:r>
                <a:rPr lang="zh-CN" altLang="en-US" sz="1400" dirty="0">
                  <a:solidFill>
                    <a:schemeClr val="bg1"/>
                  </a:solidFill>
                  <a:cs typeface="+mn-ea"/>
                  <a:sym typeface="+mn-lt"/>
                </a:rPr>
                <a:t>传统风格迁移给定内容图片和风格图片，该项目将文本与图片进行结合，进行跨模态生成风格迁移。</a:t>
              </a:r>
              <a:endParaRPr lang="id-ID" sz="1400" dirty="0">
                <a:solidFill>
                  <a:schemeClr val="bg1"/>
                </a:solidFill>
                <a:cs typeface="+mn-ea"/>
                <a:sym typeface="+mn-lt"/>
              </a:endParaRPr>
            </a:p>
          </p:txBody>
        </p:sp>
        <p:sp>
          <p:nvSpPr>
            <p:cNvPr id="19" name="Rectangle 18"/>
            <p:cNvSpPr/>
            <p:nvPr/>
          </p:nvSpPr>
          <p:spPr>
            <a:xfrm>
              <a:off x="277309" y="4562625"/>
              <a:ext cx="2997381" cy="368755"/>
            </a:xfrm>
            <a:prstGeom prst="rect">
              <a:avLst/>
            </a:prstGeom>
          </p:spPr>
          <p:txBody>
            <a:bodyPr wrap="square">
              <a:spAutoFit/>
            </a:bodyPr>
            <a:lstStyle/>
            <a:p>
              <a:pPr algn="ctr">
                <a:lnSpc>
                  <a:spcPct val="120000"/>
                </a:lnSpc>
              </a:pPr>
              <a:r>
                <a:rPr lang="zh-CN" altLang="en-US" sz="1600" b="1" dirty="0">
                  <a:solidFill>
                    <a:schemeClr val="bg1"/>
                  </a:solidFill>
                  <a:cs typeface="+mn-ea"/>
                  <a:sym typeface="+mn-lt"/>
                </a:rPr>
                <a:t>风格迁移变种</a:t>
              </a:r>
              <a:endParaRPr lang="en-US" sz="1600" b="1" dirty="0">
                <a:solidFill>
                  <a:schemeClr val="bg1"/>
                </a:solidFill>
                <a:cs typeface="+mn-ea"/>
                <a:sym typeface="+mn-lt"/>
              </a:endParaRPr>
            </a:p>
          </p:txBody>
        </p:sp>
      </p:grpSp>
      <p:sp>
        <p:nvSpPr>
          <p:cNvPr id="21" name="TextBox 20"/>
          <p:cNvSpPr txBox="1"/>
          <p:nvPr/>
        </p:nvSpPr>
        <p:spPr>
          <a:xfrm>
            <a:off x="2729458" y="1081920"/>
            <a:ext cx="6619642" cy="646331"/>
          </a:xfrm>
          <a:prstGeom prst="rect">
            <a:avLst/>
          </a:prstGeom>
          <a:noFill/>
        </p:spPr>
        <p:txBody>
          <a:bodyPr wrap="square" rtlCol="0">
            <a:spAutoFit/>
          </a:bodyPr>
          <a:lstStyle/>
          <a:p>
            <a:pPr algn="ctr"/>
            <a:r>
              <a:rPr lang="zh-CN" altLang="en-US" sz="3600" b="1" dirty="0">
                <a:solidFill>
                  <a:srgbClr val="4BD7FF"/>
                </a:solidFill>
                <a:cs typeface="+mn-ea"/>
                <a:sym typeface="+mn-lt"/>
              </a:rPr>
              <a:t>项目创新</a:t>
            </a:r>
            <a:endParaRPr lang="id-ID" sz="3600" b="1" dirty="0">
              <a:solidFill>
                <a:srgbClr val="4BD7FF"/>
              </a:solidFill>
              <a:cs typeface="+mn-ea"/>
              <a:sym typeface="+mn-lt"/>
            </a:endParaRPr>
          </a:p>
        </p:txBody>
      </p:sp>
      <p:grpSp>
        <p:nvGrpSpPr>
          <p:cNvPr id="10" name="Group 9"/>
          <p:cNvGrpSpPr/>
          <p:nvPr/>
        </p:nvGrpSpPr>
        <p:grpSpPr>
          <a:xfrm>
            <a:off x="4574547" y="4522368"/>
            <a:ext cx="2997381" cy="1589429"/>
            <a:chOff x="3178771" y="4562625"/>
            <a:chExt cx="2997381" cy="1589429"/>
          </a:xfrm>
        </p:grpSpPr>
        <p:sp>
          <p:nvSpPr>
            <p:cNvPr id="40" name="Rectangle 39"/>
            <p:cNvSpPr/>
            <p:nvPr/>
          </p:nvSpPr>
          <p:spPr>
            <a:xfrm>
              <a:off x="3289346" y="4886323"/>
              <a:ext cx="2776230" cy="1265731"/>
            </a:xfrm>
            <a:prstGeom prst="rect">
              <a:avLst/>
            </a:prstGeom>
          </p:spPr>
          <p:txBody>
            <a:bodyPr wrap="square">
              <a:spAutoFit/>
            </a:bodyPr>
            <a:lstStyle/>
            <a:p>
              <a:pPr algn="ctr">
                <a:lnSpc>
                  <a:spcPct val="140000"/>
                </a:lnSpc>
              </a:pPr>
              <a:r>
                <a:rPr lang="zh-CN" altLang="en-US" sz="1400" dirty="0">
                  <a:solidFill>
                    <a:schemeClr val="bg1"/>
                  </a:solidFill>
                  <a:cs typeface="+mn-ea"/>
                  <a:sym typeface="+mn-lt"/>
                </a:rPr>
                <a:t>我们将</a:t>
              </a:r>
              <a:r>
                <a:rPr lang="en-US" altLang="zh-CN" sz="1400" dirty="0" err="1">
                  <a:solidFill>
                    <a:schemeClr val="bg1"/>
                  </a:solidFill>
                  <a:cs typeface="+mn-ea"/>
                  <a:sym typeface="+mn-lt"/>
                </a:rPr>
                <a:t>DreamBooth</a:t>
              </a:r>
              <a:r>
                <a:rPr lang="zh-CN" altLang="en-US" sz="1400" dirty="0">
                  <a:solidFill>
                    <a:schemeClr val="bg1"/>
                  </a:solidFill>
                  <a:cs typeface="+mn-ea"/>
                  <a:sym typeface="+mn-lt"/>
                </a:rPr>
                <a:t>和</a:t>
              </a:r>
              <a:r>
                <a:rPr lang="en-US" altLang="zh-CN" sz="1400" dirty="0" err="1">
                  <a:solidFill>
                    <a:schemeClr val="bg1"/>
                  </a:solidFill>
                  <a:cs typeface="+mn-ea"/>
                  <a:sym typeface="+mn-lt"/>
                </a:rPr>
                <a:t>LoRA</a:t>
              </a:r>
              <a:r>
                <a:rPr lang="zh-CN" altLang="en-US" sz="1400" dirty="0">
                  <a:solidFill>
                    <a:schemeClr val="bg1"/>
                  </a:solidFill>
                  <a:cs typeface="+mn-ea"/>
                  <a:sym typeface="+mn-lt"/>
                </a:rPr>
                <a:t>方法进行组合，在隐变量扩散模型中进行使用，使其尽量学习到给定风格</a:t>
              </a:r>
              <a:endParaRPr lang="id-ID" altLang="zh-CN" sz="1400" dirty="0">
                <a:solidFill>
                  <a:schemeClr val="bg1"/>
                </a:solidFill>
                <a:cs typeface="+mn-ea"/>
                <a:sym typeface="+mn-lt"/>
              </a:endParaRPr>
            </a:p>
          </p:txBody>
        </p:sp>
        <p:sp>
          <p:nvSpPr>
            <p:cNvPr id="41" name="Rectangle 40"/>
            <p:cNvSpPr/>
            <p:nvPr/>
          </p:nvSpPr>
          <p:spPr>
            <a:xfrm>
              <a:off x="3178771" y="4562625"/>
              <a:ext cx="2997381" cy="368755"/>
            </a:xfrm>
            <a:prstGeom prst="rect">
              <a:avLst/>
            </a:prstGeom>
          </p:spPr>
          <p:txBody>
            <a:bodyPr wrap="square">
              <a:spAutoFit/>
            </a:bodyPr>
            <a:lstStyle/>
            <a:p>
              <a:pPr algn="ctr">
                <a:lnSpc>
                  <a:spcPct val="120000"/>
                </a:lnSpc>
              </a:pPr>
              <a:r>
                <a:rPr lang="zh-CN" altLang="en-US" sz="1600" b="1" dirty="0">
                  <a:solidFill>
                    <a:schemeClr val="bg1"/>
                  </a:solidFill>
                  <a:cs typeface="+mn-ea"/>
                  <a:sym typeface="+mn-lt"/>
                </a:rPr>
                <a:t>微调方法组合</a:t>
              </a:r>
              <a:endParaRPr lang="en-US" altLang="zh-CN" sz="1600" b="1" dirty="0">
                <a:solidFill>
                  <a:schemeClr val="bg1"/>
                </a:solidFill>
                <a:cs typeface="+mn-ea"/>
                <a:sym typeface="+mn-lt"/>
              </a:endParaRPr>
            </a:p>
          </p:txBody>
        </p:sp>
      </p:grpSp>
      <p:grpSp>
        <p:nvGrpSpPr>
          <p:cNvPr id="11" name="Group 10"/>
          <p:cNvGrpSpPr/>
          <p:nvPr/>
        </p:nvGrpSpPr>
        <p:grpSpPr>
          <a:xfrm>
            <a:off x="7884543" y="4562625"/>
            <a:ext cx="3324994" cy="1891050"/>
            <a:chOff x="5812337" y="4562625"/>
            <a:chExt cx="3324994" cy="1891050"/>
          </a:xfrm>
        </p:grpSpPr>
        <p:sp>
          <p:nvSpPr>
            <p:cNvPr id="42" name="Rectangle 41"/>
            <p:cNvSpPr/>
            <p:nvPr/>
          </p:nvSpPr>
          <p:spPr>
            <a:xfrm>
              <a:off x="5812337" y="4886323"/>
              <a:ext cx="3324994" cy="1567352"/>
            </a:xfrm>
            <a:prstGeom prst="rect">
              <a:avLst/>
            </a:prstGeom>
          </p:spPr>
          <p:txBody>
            <a:bodyPr wrap="square">
              <a:spAutoFit/>
            </a:bodyPr>
            <a:lstStyle/>
            <a:p>
              <a:pPr algn="ctr">
                <a:lnSpc>
                  <a:spcPct val="140000"/>
                </a:lnSpc>
              </a:pPr>
              <a:r>
                <a:rPr lang="zh-CN" altLang="en-US" sz="1400" dirty="0">
                  <a:solidFill>
                    <a:schemeClr val="bg1"/>
                  </a:solidFill>
                  <a:cs typeface="+mn-ea"/>
                  <a:sym typeface="+mn-lt"/>
                </a:rPr>
                <a:t>项目对于</a:t>
              </a:r>
              <a:r>
                <a:rPr lang="en-US" altLang="zh-CN" sz="1400" dirty="0" err="1">
                  <a:solidFill>
                    <a:schemeClr val="bg1"/>
                  </a:solidFill>
                  <a:cs typeface="+mn-ea"/>
                  <a:sym typeface="+mn-lt"/>
                </a:rPr>
                <a:t>Unet</a:t>
              </a:r>
              <a:r>
                <a:rPr lang="zh-CN" altLang="en-US" sz="1400" dirty="0">
                  <a:solidFill>
                    <a:schemeClr val="bg1"/>
                  </a:solidFill>
                  <a:cs typeface="+mn-ea"/>
                  <a:sym typeface="+mn-lt"/>
                </a:rPr>
                <a:t>，使用</a:t>
              </a:r>
              <a:r>
                <a:rPr lang="en-US" altLang="zh-CN" sz="1400" dirty="0" err="1">
                  <a:solidFill>
                    <a:schemeClr val="bg1"/>
                  </a:solidFill>
                  <a:cs typeface="+mn-ea"/>
                  <a:sym typeface="+mn-lt"/>
                </a:rPr>
                <a:t>DreamBooth</a:t>
              </a:r>
              <a:r>
                <a:rPr lang="zh-CN" altLang="en-US" sz="1400" dirty="0">
                  <a:solidFill>
                    <a:schemeClr val="bg1"/>
                  </a:solidFill>
                  <a:cs typeface="+mn-ea"/>
                  <a:sym typeface="+mn-lt"/>
                </a:rPr>
                <a:t>和</a:t>
              </a:r>
              <a:r>
                <a:rPr lang="en-US" altLang="zh-CN" sz="1400" dirty="0">
                  <a:solidFill>
                    <a:schemeClr val="bg1"/>
                  </a:solidFill>
                  <a:cs typeface="+mn-ea"/>
                  <a:sym typeface="+mn-lt"/>
                </a:rPr>
                <a:t>Lora</a:t>
              </a:r>
              <a:r>
                <a:rPr lang="zh-CN" altLang="en-US" sz="1400" dirty="0">
                  <a:solidFill>
                    <a:schemeClr val="bg1"/>
                  </a:solidFill>
                  <a:cs typeface="+mn-ea"/>
                  <a:sym typeface="+mn-lt"/>
                </a:rPr>
                <a:t>组合方法进行训练，考虑到需要模型需要学习陌生的风格提示词，对</a:t>
              </a:r>
              <a:r>
                <a:rPr lang="en-US" altLang="zh-CN" sz="1400" dirty="0">
                  <a:solidFill>
                    <a:schemeClr val="bg1"/>
                  </a:solidFill>
                  <a:cs typeface="+mn-ea"/>
                  <a:sym typeface="+mn-lt"/>
                </a:rPr>
                <a:t>Text Encoder</a:t>
              </a:r>
              <a:r>
                <a:rPr lang="zh-CN" altLang="en-US" sz="1400" dirty="0">
                  <a:solidFill>
                    <a:schemeClr val="bg1"/>
                  </a:solidFill>
                  <a:cs typeface="+mn-ea"/>
                  <a:sym typeface="+mn-lt"/>
                </a:rPr>
                <a:t>使用</a:t>
              </a:r>
              <a:r>
                <a:rPr lang="en-US" altLang="zh-CN" sz="1400" dirty="0">
                  <a:solidFill>
                    <a:schemeClr val="bg1"/>
                  </a:solidFill>
                  <a:cs typeface="+mn-ea"/>
                  <a:sym typeface="+mn-lt"/>
                </a:rPr>
                <a:t>Lora</a:t>
              </a:r>
              <a:r>
                <a:rPr lang="zh-CN" altLang="en-US" sz="1400" dirty="0">
                  <a:solidFill>
                    <a:schemeClr val="bg1"/>
                  </a:solidFill>
                  <a:cs typeface="+mn-ea"/>
                  <a:sym typeface="+mn-lt"/>
                </a:rPr>
                <a:t>方法进行训练，对每种风格都要单独进行模型权重的微调。</a:t>
              </a:r>
              <a:endParaRPr lang="id-ID" sz="1400" dirty="0">
                <a:solidFill>
                  <a:schemeClr val="bg1"/>
                </a:solidFill>
                <a:cs typeface="+mn-ea"/>
                <a:sym typeface="+mn-lt"/>
              </a:endParaRPr>
            </a:p>
          </p:txBody>
        </p:sp>
        <p:sp>
          <p:nvSpPr>
            <p:cNvPr id="43" name="Rectangle 42"/>
            <p:cNvSpPr/>
            <p:nvPr/>
          </p:nvSpPr>
          <p:spPr>
            <a:xfrm>
              <a:off x="6029376" y="4562625"/>
              <a:ext cx="2997381" cy="368755"/>
            </a:xfrm>
            <a:prstGeom prst="rect">
              <a:avLst/>
            </a:prstGeom>
          </p:spPr>
          <p:txBody>
            <a:bodyPr wrap="square">
              <a:spAutoFit/>
            </a:bodyPr>
            <a:lstStyle/>
            <a:p>
              <a:pPr algn="ctr">
                <a:lnSpc>
                  <a:spcPct val="120000"/>
                </a:lnSpc>
              </a:pPr>
              <a:r>
                <a:rPr lang="zh-CN" altLang="en-US" sz="1600" b="1" dirty="0">
                  <a:solidFill>
                    <a:schemeClr val="bg1"/>
                  </a:solidFill>
                  <a:cs typeface="+mn-ea"/>
                  <a:sym typeface="+mn-lt"/>
                </a:rPr>
                <a:t>模型设置</a:t>
              </a:r>
              <a:endParaRPr lang="en-US" altLang="zh-CN" sz="1600" b="1" dirty="0">
                <a:solidFill>
                  <a:schemeClr val="bg1"/>
                </a:solidFill>
                <a:cs typeface="+mn-ea"/>
                <a:sym typeface="+mn-lt"/>
              </a:endParaRPr>
            </a:p>
          </p:txBody>
        </p:sp>
      </p:grpSp>
      <p:grpSp>
        <p:nvGrpSpPr>
          <p:cNvPr id="7" name="Group 6"/>
          <p:cNvGrpSpPr/>
          <p:nvPr/>
        </p:nvGrpSpPr>
        <p:grpSpPr>
          <a:xfrm>
            <a:off x="5616037" y="3173467"/>
            <a:ext cx="914400" cy="914400"/>
            <a:chOff x="4220261" y="3213724"/>
            <a:chExt cx="914400" cy="914400"/>
          </a:xfrm>
        </p:grpSpPr>
        <p:sp>
          <p:nvSpPr>
            <p:cNvPr id="24" name="Frame 23"/>
            <p:cNvSpPr/>
            <p:nvPr/>
          </p:nvSpPr>
          <p:spPr>
            <a:xfrm rot="2700000">
              <a:off x="4220261" y="3213724"/>
              <a:ext cx="914400" cy="914400"/>
            </a:xfrm>
            <a:prstGeom prst="frame">
              <a:avLst>
                <a:gd name="adj1" fmla="val 61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4BD7FF"/>
                </a:solidFill>
                <a:cs typeface="+mn-ea"/>
                <a:sym typeface="+mn-lt"/>
              </a:endParaRPr>
            </a:p>
          </p:txBody>
        </p:sp>
        <p:sp>
          <p:nvSpPr>
            <p:cNvPr id="50" name="Freeform 20"/>
            <p:cNvSpPr>
              <a:spLocks noEditPoints="1"/>
            </p:cNvSpPr>
            <p:nvPr/>
          </p:nvSpPr>
          <p:spPr bwMode="auto">
            <a:xfrm>
              <a:off x="4456005" y="3509515"/>
              <a:ext cx="442913" cy="284163"/>
            </a:xfrm>
            <a:custGeom>
              <a:avLst/>
              <a:gdLst>
                <a:gd name="T0" fmla="*/ 177 w 236"/>
                <a:gd name="T1" fmla="*/ 2 h 152"/>
                <a:gd name="T2" fmla="*/ 145 w 236"/>
                <a:gd name="T3" fmla="*/ 5 h 152"/>
                <a:gd name="T4" fmla="*/ 90 w 236"/>
                <a:gd name="T5" fmla="*/ 5 h 152"/>
                <a:gd name="T6" fmla="*/ 58 w 236"/>
                <a:gd name="T7" fmla="*/ 2 h 152"/>
                <a:gd name="T8" fmla="*/ 19 w 236"/>
                <a:gd name="T9" fmla="*/ 150 h 152"/>
                <a:gd name="T10" fmla="*/ 67 w 236"/>
                <a:gd name="T11" fmla="*/ 125 h 152"/>
                <a:gd name="T12" fmla="*/ 118 w 236"/>
                <a:gd name="T13" fmla="*/ 106 h 152"/>
                <a:gd name="T14" fmla="*/ 168 w 236"/>
                <a:gd name="T15" fmla="*/ 125 h 152"/>
                <a:gd name="T16" fmla="*/ 216 w 236"/>
                <a:gd name="T17" fmla="*/ 150 h 152"/>
                <a:gd name="T18" fmla="*/ 213 w 236"/>
                <a:gd name="T19" fmla="*/ 143 h 152"/>
                <a:gd name="T20" fmla="*/ 174 w 236"/>
                <a:gd name="T21" fmla="*/ 120 h 152"/>
                <a:gd name="T22" fmla="*/ 118 w 236"/>
                <a:gd name="T23" fmla="*/ 98 h 152"/>
                <a:gd name="T24" fmla="*/ 61 w 236"/>
                <a:gd name="T25" fmla="*/ 120 h 152"/>
                <a:gd name="T26" fmla="*/ 23 w 236"/>
                <a:gd name="T27" fmla="*/ 143 h 152"/>
                <a:gd name="T28" fmla="*/ 61 w 236"/>
                <a:gd name="T29" fmla="*/ 9 h 152"/>
                <a:gd name="T30" fmla="*/ 88 w 236"/>
                <a:gd name="T31" fmla="*/ 12 h 152"/>
                <a:gd name="T32" fmla="*/ 148 w 236"/>
                <a:gd name="T33" fmla="*/ 12 h 152"/>
                <a:gd name="T34" fmla="*/ 175 w 236"/>
                <a:gd name="T35" fmla="*/ 9 h 152"/>
                <a:gd name="T36" fmla="*/ 213 w 236"/>
                <a:gd name="T37" fmla="*/ 143 h 152"/>
                <a:gd name="T38" fmla="*/ 174 w 236"/>
                <a:gd name="T39" fmla="*/ 35 h 152"/>
                <a:gd name="T40" fmla="*/ 174 w 236"/>
                <a:gd name="T41" fmla="*/ 48 h 152"/>
                <a:gd name="T42" fmla="*/ 174 w 236"/>
                <a:gd name="T43" fmla="*/ 48 h 152"/>
                <a:gd name="T44" fmla="*/ 187 w 236"/>
                <a:gd name="T45" fmla="*/ 47 h 152"/>
                <a:gd name="T46" fmla="*/ 162 w 236"/>
                <a:gd name="T47" fmla="*/ 35 h 152"/>
                <a:gd name="T48" fmla="*/ 162 w 236"/>
                <a:gd name="T49" fmla="*/ 35 h 152"/>
                <a:gd name="T50" fmla="*/ 43 w 236"/>
                <a:gd name="T51" fmla="*/ 41 h 152"/>
                <a:gd name="T52" fmla="*/ 76 w 236"/>
                <a:gd name="T53" fmla="*/ 41 h 152"/>
                <a:gd name="T54" fmla="*/ 59 w 236"/>
                <a:gd name="T55" fmla="*/ 50 h 152"/>
                <a:gd name="T56" fmla="*/ 59 w 236"/>
                <a:gd name="T57" fmla="*/ 32 h 152"/>
                <a:gd name="T58" fmla="*/ 59 w 236"/>
                <a:gd name="T59" fmla="*/ 50 h 152"/>
                <a:gd name="T60" fmla="*/ 131 w 236"/>
                <a:gd name="T61" fmla="*/ 77 h 152"/>
                <a:gd name="T62" fmla="*/ 165 w 236"/>
                <a:gd name="T63" fmla="*/ 77 h 152"/>
                <a:gd name="T64" fmla="*/ 148 w 236"/>
                <a:gd name="T65" fmla="*/ 86 h 152"/>
                <a:gd name="T66" fmla="*/ 148 w 236"/>
                <a:gd name="T67" fmla="*/ 68 h 152"/>
                <a:gd name="T68" fmla="*/ 148 w 236"/>
                <a:gd name="T69" fmla="*/ 86 h 152"/>
                <a:gd name="T70" fmla="*/ 73 w 236"/>
                <a:gd name="T71" fmla="*/ 71 h 152"/>
                <a:gd name="T72" fmla="*/ 117 w 236"/>
                <a:gd name="T73" fmla="*/ 71 h 152"/>
                <a:gd name="T74" fmla="*/ 107 w 236"/>
                <a:gd name="T75" fmla="*/ 77 h 152"/>
                <a:gd name="T76" fmla="*/ 99 w 236"/>
                <a:gd name="T77" fmla="*/ 83 h 152"/>
                <a:gd name="T78" fmla="*/ 95 w 236"/>
                <a:gd name="T79" fmla="*/ 85 h 152"/>
                <a:gd name="T80" fmla="*/ 91 w 236"/>
                <a:gd name="T81" fmla="*/ 83 h 152"/>
                <a:gd name="T82" fmla="*/ 83 w 236"/>
                <a:gd name="T83" fmla="*/ 77 h 152"/>
                <a:gd name="T84" fmla="*/ 83 w 236"/>
                <a:gd name="T85" fmla="*/ 64 h 152"/>
                <a:gd name="T86" fmla="*/ 91 w 236"/>
                <a:gd name="T87" fmla="*/ 59 h 152"/>
                <a:gd name="T88" fmla="*/ 95 w 236"/>
                <a:gd name="T89" fmla="*/ 57 h 152"/>
                <a:gd name="T90" fmla="*/ 99 w 236"/>
                <a:gd name="T91" fmla="*/ 59 h 152"/>
                <a:gd name="T92" fmla="*/ 108 w 236"/>
                <a:gd name="T93" fmla="*/ 64 h 152"/>
                <a:gd name="T94" fmla="*/ 107 w 236"/>
                <a:gd name="T95" fmla="*/ 77 h 152"/>
                <a:gd name="T96" fmla="*/ 132 w 236"/>
                <a:gd name="T97" fmla="*/ 30 h 152"/>
                <a:gd name="T98" fmla="*/ 118 w 236"/>
                <a:gd name="T99" fmla="*/ 27 h 152"/>
                <a:gd name="T100" fmla="*/ 104 w 236"/>
                <a:gd name="T101" fmla="*/ 30 h 152"/>
                <a:gd name="T102" fmla="*/ 104 w 236"/>
                <a:gd name="T103" fmla="*/ 38 h 152"/>
                <a:gd name="T104" fmla="*/ 118 w 236"/>
                <a:gd name="T105" fmla="*/ 41 h 152"/>
                <a:gd name="T106" fmla="*/ 132 w 236"/>
                <a:gd name="T107" fmla="*/ 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6" h="152">
                  <a:moveTo>
                    <a:pt x="224" y="71"/>
                  </a:moveTo>
                  <a:cubicBezTo>
                    <a:pt x="214" y="33"/>
                    <a:pt x="203" y="9"/>
                    <a:pt x="177" y="2"/>
                  </a:cubicBezTo>
                  <a:cubicBezTo>
                    <a:pt x="173" y="1"/>
                    <a:pt x="169" y="0"/>
                    <a:pt x="165" y="0"/>
                  </a:cubicBezTo>
                  <a:cubicBezTo>
                    <a:pt x="157" y="0"/>
                    <a:pt x="151" y="2"/>
                    <a:pt x="145" y="5"/>
                  </a:cubicBezTo>
                  <a:cubicBezTo>
                    <a:pt x="138" y="7"/>
                    <a:pt x="130" y="10"/>
                    <a:pt x="118" y="10"/>
                  </a:cubicBezTo>
                  <a:cubicBezTo>
                    <a:pt x="105" y="10"/>
                    <a:pt x="97" y="7"/>
                    <a:pt x="90" y="5"/>
                  </a:cubicBezTo>
                  <a:cubicBezTo>
                    <a:pt x="84" y="2"/>
                    <a:pt x="78" y="0"/>
                    <a:pt x="70" y="0"/>
                  </a:cubicBezTo>
                  <a:cubicBezTo>
                    <a:pt x="66" y="0"/>
                    <a:pt x="62" y="1"/>
                    <a:pt x="58" y="2"/>
                  </a:cubicBezTo>
                  <a:cubicBezTo>
                    <a:pt x="32" y="9"/>
                    <a:pt x="21" y="33"/>
                    <a:pt x="11" y="71"/>
                  </a:cubicBezTo>
                  <a:cubicBezTo>
                    <a:pt x="0" y="113"/>
                    <a:pt x="3" y="143"/>
                    <a:pt x="19" y="150"/>
                  </a:cubicBezTo>
                  <a:cubicBezTo>
                    <a:pt x="22" y="151"/>
                    <a:pt x="25" y="152"/>
                    <a:pt x="28" y="152"/>
                  </a:cubicBezTo>
                  <a:cubicBezTo>
                    <a:pt x="43" y="152"/>
                    <a:pt x="56" y="137"/>
                    <a:pt x="67" y="125"/>
                  </a:cubicBezTo>
                  <a:cubicBezTo>
                    <a:pt x="70" y="122"/>
                    <a:pt x="70" y="122"/>
                    <a:pt x="70" y="122"/>
                  </a:cubicBezTo>
                  <a:cubicBezTo>
                    <a:pt x="78" y="112"/>
                    <a:pt x="96" y="106"/>
                    <a:pt x="118" y="106"/>
                  </a:cubicBezTo>
                  <a:cubicBezTo>
                    <a:pt x="142" y="106"/>
                    <a:pt x="156" y="111"/>
                    <a:pt x="166" y="122"/>
                  </a:cubicBezTo>
                  <a:cubicBezTo>
                    <a:pt x="168" y="125"/>
                    <a:pt x="168" y="125"/>
                    <a:pt x="168" y="125"/>
                  </a:cubicBezTo>
                  <a:cubicBezTo>
                    <a:pt x="179" y="137"/>
                    <a:pt x="192" y="152"/>
                    <a:pt x="207" y="152"/>
                  </a:cubicBezTo>
                  <a:cubicBezTo>
                    <a:pt x="210" y="152"/>
                    <a:pt x="213" y="151"/>
                    <a:pt x="216" y="150"/>
                  </a:cubicBezTo>
                  <a:cubicBezTo>
                    <a:pt x="232" y="143"/>
                    <a:pt x="236" y="113"/>
                    <a:pt x="224" y="71"/>
                  </a:cubicBezTo>
                  <a:close/>
                  <a:moveTo>
                    <a:pt x="213" y="143"/>
                  </a:moveTo>
                  <a:cubicBezTo>
                    <a:pt x="211" y="144"/>
                    <a:pt x="209" y="144"/>
                    <a:pt x="207" y="144"/>
                  </a:cubicBezTo>
                  <a:cubicBezTo>
                    <a:pt x="196" y="144"/>
                    <a:pt x="184" y="130"/>
                    <a:pt x="174" y="120"/>
                  </a:cubicBezTo>
                  <a:cubicBezTo>
                    <a:pt x="172" y="117"/>
                    <a:pt x="172" y="117"/>
                    <a:pt x="172" y="117"/>
                  </a:cubicBezTo>
                  <a:cubicBezTo>
                    <a:pt x="161" y="104"/>
                    <a:pt x="144" y="98"/>
                    <a:pt x="118" y="98"/>
                  </a:cubicBezTo>
                  <a:cubicBezTo>
                    <a:pt x="93" y="98"/>
                    <a:pt x="74" y="105"/>
                    <a:pt x="64" y="117"/>
                  </a:cubicBezTo>
                  <a:cubicBezTo>
                    <a:pt x="61" y="120"/>
                    <a:pt x="61" y="120"/>
                    <a:pt x="61" y="120"/>
                  </a:cubicBezTo>
                  <a:cubicBezTo>
                    <a:pt x="52" y="130"/>
                    <a:pt x="39" y="144"/>
                    <a:pt x="28" y="144"/>
                  </a:cubicBezTo>
                  <a:cubicBezTo>
                    <a:pt x="26" y="144"/>
                    <a:pt x="24" y="144"/>
                    <a:pt x="23" y="143"/>
                  </a:cubicBezTo>
                  <a:cubicBezTo>
                    <a:pt x="11" y="138"/>
                    <a:pt x="9" y="110"/>
                    <a:pt x="19" y="73"/>
                  </a:cubicBezTo>
                  <a:cubicBezTo>
                    <a:pt x="28" y="38"/>
                    <a:pt x="38" y="15"/>
                    <a:pt x="61" y="9"/>
                  </a:cubicBezTo>
                  <a:cubicBezTo>
                    <a:pt x="64" y="8"/>
                    <a:pt x="67" y="8"/>
                    <a:pt x="70" y="8"/>
                  </a:cubicBezTo>
                  <a:cubicBezTo>
                    <a:pt x="76" y="8"/>
                    <a:pt x="82" y="10"/>
                    <a:pt x="88" y="12"/>
                  </a:cubicBezTo>
                  <a:cubicBezTo>
                    <a:pt x="95" y="15"/>
                    <a:pt x="104" y="18"/>
                    <a:pt x="118" y="18"/>
                  </a:cubicBezTo>
                  <a:cubicBezTo>
                    <a:pt x="131" y="18"/>
                    <a:pt x="140" y="15"/>
                    <a:pt x="148" y="12"/>
                  </a:cubicBezTo>
                  <a:cubicBezTo>
                    <a:pt x="154" y="10"/>
                    <a:pt x="159" y="8"/>
                    <a:pt x="165" y="8"/>
                  </a:cubicBezTo>
                  <a:cubicBezTo>
                    <a:pt x="168" y="8"/>
                    <a:pt x="171" y="8"/>
                    <a:pt x="175" y="9"/>
                  </a:cubicBezTo>
                  <a:cubicBezTo>
                    <a:pt x="197" y="15"/>
                    <a:pt x="207" y="38"/>
                    <a:pt x="217" y="73"/>
                  </a:cubicBezTo>
                  <a:cubicBezTo>
                    <a:pt x="226" y="110"/>
                    <a:pt x="225" y="138"/>
                    <a:pt x="213" y="143"/>
                  </a:cubicBezTo>
                  <a:close/>
                  <a:moveTo>
                    <a:pt x="174" y="23"/>
                  </a:moveTo>
                  <a:cubicBezTo>
                    <a:pt x="167" y="23"/>
                    <a:pt x="167" y="35"/>
                    <a:pt x="174" y="35"/>
                  </a:cubicBezTo>
                  <a:cubicBezTo>
                    <a:pt x="182" y="35"/>
                    <a:pt x="182" y="23"/>
                    <a:pt x="174" y="23"/>
                  </a:cubicBezTo>
                  <a:close/>
                  <a:moveTo>
                    <a:pt x="174" y="48"/>
                  </a:moveTo>
                  <a:cubicBezTo>
                    <a:pt x="167" y="48"/>
                    <a:pt x="167" y="60"/>
                    <a:pt x="174" y="60"/>
                  </a:cubicBezTo>
                  <a:cubicBezTo>
                    <a:pt x="182" y="60"/>
                    <a:pt x="182" y="48"/>
                    <a:pt x="174" y="48"/>
                  </a:cubicBezTo>
                  <a:close/>
                  <a:moveTo>
                    <a:pt x="187" y="35"/>
                  </a:moveTo>
                  <a:cubicBezTo>
                    <a:pt x="179" y="35"/>
                    <a:pt x="179" y="47"/>
                    <a:pt x="187" y="47"/>
                  </a:cubicBezTo>
                  <a:cubicBezTo>
                    <a:pt x="194" y="47"/>
                    <a:pt x="194" y="35"/>
                    <a:pt x="187" y="35"/>
                  </a:cubicBezTo>
                  <a:close/>
                  <a:moveTo>
                    <a:pt x="162" y="35"/>
                  </a:moveTo>
                  <a:cubicBezTo>
                    <a:pt x="154" y="35"/>
                    <a:pt x="154" y="47"/>
                    <a:pt x="162" y="47"/>
                  </a:cubicBezTo>
                  <a:cubicBezTo>
                    <a:pt x="170" y="47"/>
                    <a:pt x="170" y="35"/>
                    <a:pt x="162" y="35"/>
                  </a:cubicBezTo>
                  <a:close/>
                  <a:moveTo>
                    <a:pt x="59" y="24"/>
                  </a:moveTo>
                  <a:cubicBezTo>
                    <a:pt x="50" y="24"/>
                    <a:pt x="43" y="32"/>
                    <a:pt x="43" y="41"/>
                  </a:cubicBezTo>
                  <a:cubicBezTo>
                    <a:pt x="43" y="50"/>
                    <a:pt x="50" y="58"/>
                    <a:pt x="59" y="58"/>
                  </a:cubicBezTo>
                  <a:cubicBezTo>
                    <a:pt x="69" y="58"/>
                    <a:pt x="76" y="50"/>
                    <a:pt x="76" y="41"/>
                  </a:cubicBezTo>
                  <a:cubicBezTo>
                    <a:pt x="76" y="32"/>
                    <a:pt x="69" y="24"/>
                    <a:pt x="59" y="24"/>
                  </a:cubicBezTo>
                  <a:close/>
                  <a:moveTo>
                    <a:pt x="59" y="50"/>
                  </a:moveTo>
                  <a:cubicBezTo>
                    <a:pt x="55" y="50"/>
                    <a:pt x="51" y="46"/>
                    <a:pt x="51" y="41"/>
                  </a:cubicBezTo>
                  <a:cubicBezTo>
                    <a:pt x="51" y="36"/>
                    <a:pt x="55" y="32"/>
                    <a:pt x="59" y="32"/>
                  </a:cubicBezTo>
                  <a:cubicBezTo>
                    <a:pt x="64" y="32"/>
                    <a:pt x="68" y="36"/>
                    <a:pt x="68" y="41"/>
                  </a:cubicBezTo>
                  <a:cubicBezTo>
                    <a:pt x="68" y="46"/>
                    <a:pt x="64" y="50"/>
                    <a:pt x="59" y="50"/>
                  </a:cubicBezTo>
                  <a:close/>
                  <a:moveTo>
                    <a:pt x="148" y="60"/>
                  </a:moveTo>
                  <a:cubicBezTo>
                    <a:pt x="138" y="60"/>
                    <a:pt x="131" y="68"/>
                    <a:pt x="131" y="77"/>
                  </a:cubicBezTo>
                  <a:cubicBezTo>
                    <a:pt x="131" y="86"/>
                    <a:pt x="138" y="93"/>
                    <a:pt x="148" y="93"/>
                  </a:cubicBezTo>
                  <a:cubicBezTo>
                    <a:pt x="157" y="93"/>
                    <a:pt x="165" y="86"/>
                    <a:pt x="165" y="77"/>
                  </a:cubicBezTo>
                  <a:cubicBezTo>
                    <a:pt x="165" y="68"/>
                    <a:pt x="157" y="60"/>
                    <a:pt x="148" y="60"/>
                  </a:cubicBezTo>
                  <a:close/>
                  <a:moveTo>
                    <a:pt x="148" y="86"/>
                  </a:moveTo>
                  <a:cubicBezTo>
                    <a:pt x="143" y="86"/>
                    <a:pt x="139" y="82"/>
                    <a:pt x="139" y="77"/>
                  </a:cubicBezTo>
                  <a:cubicBezTo>
                    <a:pt x="139" y="72"/>
                    <a:pt x="143" y="68"/>
                    <a:pt x="148" y="68"/>
                  </a:cubicBezTo>
                  <a:cubicBezTo>
                    <a:pt x="153" y="68"/>
                    <a:pt x="157" y="72"/>
                    <a:pt x="157" y="77"/>
                  </a:cubicBezTo>
                  <a:cubicBezTo>
                    <a:pt x="157" y="82"/>
                    <a:pt x="153" y="86"/>
                    <a:pt x="148" y="86"/>
                  </a:cubicBezTo>
                  <a:close/>
                  <a:moveTo>
                    <a:pt x="95" y="49"/>
                  </a:moveTo>
                  <a:cubicBezTo>
                    <a:pt x="83" y="49"/>
                    <a:pt x="73" y="59"/>
                    <a:pt x="73" y="71"/>
                  </a:cubicBezTo>
                  <a:cubicBezTo>
                    <a:pt x="73" y="83"/>
                    <a:pt x="83" y="92"/>
                    <a:pt x="95" y="92"/>
                  </a:cubicBezTo>
                  <a:cubicBezTo>
                    <a:pt x="107" y="92"/>
                    <a:pt x="117" y="83"/>
                    <a:pt x="117" y="71"/>
                  </a:cubicBezTo>
                  <a:cubicBezTo>
                    <a:pt x="117" y="59"/>
                    <a:pt x="107" y="49"/>
                    <a:pt x="95" y="49"/>
                  </a:cubicBezTo>
                  <a:close/>
                  <a:moveTo>
                    <a:pt x="107" y="77"/>
                  </a:moveTo>
                  <a:cubicBezTo>
                    <a:pt x="107" y="77"/>
                    <a:pt x="106" y="77"/>
                    <a:pt x="105" y="77"/>
                  </a:cubicBezTo>
                  <a:cubicBezTo>
                    <a:pt x="102" y="77"/>
                    <a:pt x="99" y="80"/>
                    <a:pt x="99" y="83"/>
                  </a:cubicBezTo>
                  <a:cubicBezTo>
                    <a:pt x="99" y="83"/>
                    <a:pt x="99" y="84"/>
                    <a:pt x="99" y="84"/>
                  </a:cubicBezTo>
                  <a:cubicBezTo>
                    <a:pt x="98" y="84"/>
                    <a:pt x="97" y="85"/>
                    <a:pt x="95" y="85"/>
                  </a:cubicBezTo>
                  <a:cubicBezTo>
                    <a:pt x="94" y="85"/>
                    <a:pt x="92" y="84"/>
                    <a:pt x="91" y="84"/>
                  </a:cubicBezTo>
                  <a:cubicBezTo>
                    <a:pt x="91" y="83"/>
                    <a:pt x="91" y="83"/>
                    <a:pt x="91" y="83"/>
                  </a:cubicBezTo>
                  <a:cubicBezTo>
                    <a:pt x="91" y="80"/>
                    <a:pt x="88" y="77"/>
                    <a:pt x="85" y="77"/>
                  </a:cubicBezTo>
                  <a:cubicBezTo>
                    <a:pt x="84" y="77"/>
                    <a:pt x="84" y="77"/>
                    <a:pt x="83" y="77"/>
                  </a:cubicBezTo>
                  <a:cubicBezTo>
                    <a:pt x="82" y="75"/>
                    <a:pt x="81" y="73"/>
                    <a:pt x="81" y="71"/>
                  </a:cubicBezTo>
                  <a:cubicBezTo>
                    <a:pt x="81" y="68"/>
                    <a:pt x="82" y="66"/>
                    <a:pt x="83" y="64"/>
                  </a:cubicBezTo>
                  <a:cubicBezTo>
                    <a:pt x="84" y="65"/>
                    <a:pt x="84" y="65"/>
                    <a:pt x="85" y="65"/>
                  </a:cubicBezTo>
                  <a:cubicBezTo>
                    <a:pt x="88" y="65"/>
                    <a:pt x="91" y="62"/>
                    <a:pt x="91" y="59"/>
                  </a:cubicBezTo>
                  <a:cubicBezTo>
                    <a:pt x="91" y="59"/>
                    <a:pt x="91" y="58"/>
                    <a:pt x="91" y="58"/>
                  </a:cubicBezTo>
                  <a:cubicBezTo>
                    <a:pt x="92" y="57"/>
                    <a:pt x="94" y="57"/>
                    <a:pt x="95" y="57"/>
                  </a:cubicBezTo>
                  <a:cubicBezTo>
                    <a:pt x="97" y="57"/>
                    <a:pt x="98" y="57"/>
                    <a:pt x="99" y="58"/>
                  </a:cubicBezTo>
                  <a:cubicBezTo>
                    <a:pt x="99" y="58"/>
                    <a:pt x="99" y="58"/>
                    <a:pt x="99" y="59"/>
                  </a:cubicBezTo>
                  <a:cubicBezTo>
                    <a:pt x="99" y="62"/>
                    <a:pt x="102" y="65"/>
                    <a:pt x="105" y="65"/>
                  </a:cubicBezTo>
                  <a:cubicBezTo>
                    <a:pt x="106" y="65"/>
                    <a:pt x="107" y="65"/>
                    <a:pt x="108" y="64"/>
                  </a:cubicBezTo>
                  <a:cubicBezTo>
                    <a:pt x="109" y="66"/>
                    <a:pt x="109" y="68"/>
                    <a:pt x="109" y="71"/>
                  </a:cubicBezTo>
                  <a:cubicBezTo>
                    <a:pt x="109" y="73"/>
                    <a:pt x="109" y="75"/>
                    <a:pt x="107" y="77"/>
                  </a:cubicBezTo>
                  <a:close/>
                  <a:moveTo>
                    <a:pt x="136" y="34"/>
                  </a:moveTo>
                  <a:cubicBezTo>
                    <a:pt x="136" y="32"/>
                    <a:pt x="134" y="30"/>
                    <a:pt x="132" y="30"/>
                  </a:cubicBezTo>
                  <a:cubicBezTo>
                    <a:pt x="123" y="30"/>
                    <a:pt x="123" y="30"/>
                    <a:pt x="123" y="30"/>
                  </a:cubicBezTo>
                  <a:cubicBezTo>
                    <a:pt x="122" y="28"/>
                    <a:pt x="120" y="27"/>
                    <a:pt x="118" y="27"/>
                  </a:cubicBezTo>
                  <a:cubicBezTo>
                    <a:pt x="116" y="27"/>
                    <a:pt x="114" y="28"/>
                    <a:pt x="113" y="30"/>
                  </a:cubicBezTo>
                  <a:cubicBezTo>
                    <a:pt x="104" y="30"/>
                    <a:pt x="104" y="30"/>
                    <a:pt x="104" y="30"/>
                  </a:cubicBezTo>
                  <a:cubicBezTo>
                    <a:pt x="102" y="30"/>
                    <a:pt x="100" y="32"/>
                    <a:pt x="100" y="34"/>
                  </a:cubicBezTo>
                  <a:cubicBezTo>
                    <a:pt x="100" y="36"/>
                    <a:pt x="102" y="38"/>
                    <a:pt x="104" y="38"/>
                  </a:cubicBezTo>
                  <a:cubicBezTo>
                    <a:pt x="112" y="38"/>
                    <a:pt x="112" y="38"/>
                    <a:pt x="112" y="38"/>
                  </a:cubicBezTo>
                  <a:cubicBezTo>
                    <a:pt x="113" y="40"/>
                    <a:pt x="116" y="41"/>
                    <a:pt x="118" y="41"/>
                  </a:cubicBezTo>
                  <a:cubicBezTo>
                    <a:pt x="121" y="41"/>
                    <a:pt x="123" y="40"/>
                    <a:pt x="124" y="38"/>
                  </a:cubicBezTo>
                  <a:cubicBezTo>
                    <a:pt x="132" y="38"/>
                    <a:pt x="132" y="38"/>
                    <a:pt x="132" y="38"/>
                  </a:cubicBezTo>
                  <a:cubicBezTo>
                    <a:pt x="134" y="38"/>
                    <a:pt x="136" y="36"/>
                    <a:pt x="136" y="3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BD7FF"/>
                </a:solidFill>
                <a:cs typeface="+mn-ea"/>
                <a:sym typeface="+mn-lt"/>
              </a:endParaRPr>
            </a:p>
          </p:txBody>
        </p:sp>
      </p:grpSp>
      <p:grpSp>
        <p:nvGrpSpPr>
          <p:cNvPr id="8" name="Group 7"/>
          <p:cNvGrpSpPr/>
          <p:nvPr/>
        </p:nvGrpSpPr>
        <p:grpSpPr>
          <a:xfrm>
            <a:off x="9143072" y="3213725"/>
            <a:ext cx="914400" cy="914400"/>
            <a:chOff x="7070866" y="3213725"/>
            <a:chExt cx="914400" cy="914400"/>
          </a:xfrm>
        </p:grpSpPr>
        <p:sp>
          <p:nvSpPr>
            <p:cNvPr id="25" name="Frame 24"/>
            <p:cNvSpPr/>
            <p:nvPr/>
          </p:nvSpPr>
          <p:spPr>
            <a:xfrm rot="2700000">
              <a:off x="7070866" y="3213725"/>
              <a:ext cx="914400" cy="914400"/>
            </a:xfrm>
            <a:prstGeom prst="frame">
              <a:avLst>
                <a:gd name="adj1" fmla="val 61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4BD7FF"/>
                </a:solidFill>
                <a:cs typeface="+mn-ea"/>
                <a:sym typeface="+mn-lt"/>
              </a:endParaRPr>
            </a:p>
          </p:txBody>
        </p:sp>
        <p:sp>
          <p:nvSpPr>
            <p:cNvPr id="51" name="Freeform 24"/>
            <p:cNvSpPr>
              <a:spLocks noEditPoints="1"/>
            </p:cNvSpPr>
            <p:nvPr/>
          </p:nvSpPr>
          <p:spPr bwMode="auto">
            <a:xfrm>
              <a:off x="7324866" y="3476453"/>
              <a:ext cx="406400" cy="388938"/>
            </a:xfrm>
            <a:custGeom>
              <a:avLst/>
              <a:gdLst>
                <a:gd name="T0" fmla="*/ 196 w 216"/>
                <a:gd name="T1" fmla="*/ 0 h 208"/>
                <a:gd name="T2" fmla="*/ 20 w 216"/>
                <a:gd name="T3" fmla="*/ 0 h 208"/>
                <a:gd name="T4" fmla="*/ 0 w 216"/>
                <a:gd name="T5" fmla="*/ 20 h 208"/>
                <a:gd name="T6" fmla="*/ 0 w 216"/>
                <a:gd name="T7" fmla="*/ 148 h 208"/>
                <a:gd name="T8" fmla="*/ 20 w 216"/>
                <a:gd name="T9" fmla="*/ 168 h 208"/>
                <a:gd name="T10" fmla="*/ 196 w 216"/>
                <a:gd name="T11" fmla="*/ 168 h 208"/>
                <a:gd name="T12" fmla="*/ 216 w 216"/>
                <a:gd name="T13" fmla="*/ 148 h 208"/>
                <a:gd name="T14" fmla="*/ 216 w 216"/>
                <a:gd name="T15" fmla="*/ 20 h 208"/>
                <a:gd name="T16" fmla="*/ 196 w 216"/>
                <a:gd name="T17" fmla="*/ 0 h 208"/>
                <a:gd name="T18" fmla="*/ 208 w 216"/>
                <a:gd name="T19" fmla="*/ 148 h 208"/>
                <a:gd name="T20" fmla="*/ 196 w 216"/>
                <a:gd name="T21" fmla="*/ 160 h 208"/>
                <a:gd name="T22" fmla="*/ 20 w 216"/>
                <a:gd name="T23" fmla="*/ 160 h 208"/>
                <a:gd name="T24" fmla="*/ 8 w 216"/>
                <a:gd name="T25" fmla="*/ 148 h 208"/>
                <a:gd name="T26" fmla="*/ 8 w 216"/>
                <a:gd name="T27" fmla="*/ 140 h 208"/>
                <a:gd name="T28" fmla="*/ 208 w 216"/>
                <a:gd name="T29" fmla="*/ 140 h 208"/>
                <a:gd name="T30" fmla="*/ 208 w 216"/>
                <a:gd name="T31" fmla="*/ 148 h 208"/>
                <a:gd name="T32" fmla="*/ 208 w 216"/>
                <a:gd name="T33" fmla="*/ 132 h 208"/>
                <a:gd name="T34" fmla="*/ 8 w 216"/>
                <a:gd name="T35" fmla="*/ 132 h 208"/>
                <a:gd name="T36" fmla="*/ 8 w 216"/>
                <a:gd name="T37" fmla="*/ 20 h 208"/>
                <a:gd name="T38" fmla="*/ 20 w 216"/>
                <a:gd name="T39" fmla="*/ 8 h 208"/>
                <a:gd name="T40" fmla="*/ 196 w 216"/>
                <a:gd name="T41" fmla="*/ 8 h 208"/>
                <a:gd name="T42" fmla="*/ 208 w 216"/>
                <a:gd name="T43" fmla="*/ 20 h 208"/>
                <a:gd name="T44" fmla="*/ 208 w 216"/>
                <a:gd name="T45" fmla="*/ 132 h 208"/>
                <a:gd name="T46" fmla="*/ 144 w 216"/>
                <a:gd name="T47" fmla="*/ 200 h 208"/>
                <a:gd name="T48" fmla="*/ 124 w 216"/>
                <a:gd name="T49" fmla="*/ 200 h 208"/>
                <a:gd name="T50" fmla="*/ 124 w 216"/>
                <a:gd name="T51" fmla="*/ 180 h 208"/>
                <a:gd name="T52" fmla="*/ 120 w 216"/>
                <a:gd name="T53" fmla="*/ 176 h 208"/>
                <a:gd name="T54" fmla="*/ 116 w 216"/>
                <a:gd name="T55" fmla="*/ 180 h 208"/>
                <a:gd name="T56" fmla="*/ 116 w 216"/>
                <a:gd name="T57" fmla="*/ 200 h 208"/>
                <a:gd name="T58" fmla="*/ 100 w 216"/>
                <a:gd name="T59" fmla="*/ 200 h 208"/>
                <a:gd name="T60" fmla="*/ 100 w 216"/>
                <a:gd name="T61" fmla="*/ 180 h 208"/>
                <a:gd name="T62" fmla="*/ 96 w 216"/>
                <a:gd name="T63" fmla="*/ 176 h 208"/>
                <a:gd name="T64" fmla="*/ 92 w 216"/>
                <a:gd name="T65" fmla="*/ 180 h 208"/>
                <a:gd name="T66" fmla="*/ 92 w 216"/>
                <a:gd name="T67" fmla="*/ 200 h 208"/>
                <a:gd name="T68" fmla="*/ 76 w 216"/>
                <a:gd name="T69" fmla="*/ 200 h 208"/>
                <a:gd name="T70" fmla="*/ 72 w 216"/>
                <a:gd name="T71" fmla="*/ 204 h 208"/>
                <a:gd name="T72" fmla="*/ 76 w 216"/>
                <a:gd name="T73" fmla="*/ 208 h 208"/>
                <a:gd name="T74" fmla="*/ 144 w 216"/>
                <a:gd name="T75" fmla="*/ 208 h 208"/>
                <a:gd name="T76" fmla="*/ 148 w 216"/>
                <a:gd name="T77" fmla="*/ 204 h 208"/>
                <a:gd name="T78" fmla="*/ 144 w 216"/>
                <a:gd name="T79" fmla="*/ 200 h 208"/>
                <a:gd name="T80" fmla="*/ 23 w 216"/>
                <a:gd name="T81" fmla="*/ 41 h 208"/>
                <a:gd name="T82" fmla="*/ 25 w 216"/>
                <a:gd name="T83" fmla="*/ 40 h 208"/>
                <a:gd name="T84" fmla="*/ 40 w 216"/>
                <a:gd name="T85" fmla="*/ 25 h 208"/>
                <a:gd name="T86" fmla="*/ 40 w 216"/>
                <a:gd name="T87" fmla="*/ 20 h 208"/>
                <a:gd name="T88" fmla="*/ 35 w 216"/>
                <a:gd name="T89" fmla="*/ 20 h 208"/>
                <a:gd name="T90" fmla="*/ 20 w 216"/>
                <a:gd name="T91" fmla="*/ 35 h 208"/>
                <a:gd name="T92" fmla="*/ 20 w 216"/>
                <a:gd name="T93" fmla="*/ 40 h 208"/>
                <a:gd name="T94" fmla="*/ 23 w 216"/>
                <a:gd name="T95" fmla="*/ 41 h 208"/>
                <a:gd name="T96" fmla="*/ 67 w 216"/>
                <a:gd name="T97" fmla="*/ 19 h 208"/>
                <a:gd name="T98" fmla="*/ 20 w 216"/>
                <a:gd name="T99" fmla="*/ 67 h 208"/>
                <a:gd name="T100" fmla="*/ 20 w 216"/>
                <a:gd name="T101" fmla="*/ 72 h 208"/>
                <a:gd name="T102" fmla="*/ 23 w 216"/>
                <a:gd name="T103" fmla="*/ 74 h 208"/>
                <a:gd name="T104" fmla="*/ 25 w 216"/>
                <a:gd name="T105" fmla="*/ 72 h 208"/>
                <a:gd name="T106" fmla="*/ 73 w 216"/>
                <a:gd name="T107" fmla="*/ 25 h 208"/>
                <a:gd name="T108" fmla="*/ 73 w 216"/>
                <a:gd name="T109" fmla="*/ 19 h 208"/>
                <a:gd name="T110" fmla="*/ 67 w 216"/>
                <a:gd name="T111" fmla="*/ 1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6" h="208">
                  <a:moveTo>
                    <a:pt x="196" y="0"/>
                  </a:moveTo>
                  <a:cubicBezTo>
                    <a:pt x="20" y="0"/>
                    <a:pt x="20" y="0"/>
                    <a:pt x="20" y="0"/>
                  </a:cubicBezTo>
                  <a:cubicBezTo>
                    <a:pt x="9" y="0"/>
                    <a:pt x="0" y="9"/>
                    <a:pt x="0" y="20"/>
                  </a:cubicBezTo>
                  <a:cubicBezTo>
                    <a:pt x="0" y="148"/>
                    <a:pt x="0" y="148"/>
                    <a:pt x="0" y="148"/>
                  </a:cubicBezTo>
                  <a:cubicBezTo>
                    <a:pt x="0" y="159"/>
                    <a:pt x="9" y="168"/>
                    <a:pt x="20" y="168"/>
                  </a:cubicBezTo>
                  <a:cubicBezTo>
                    <a:pt x="196" y="168"/>
                    <a:pt x="196" y="168"/>
                    <a:pt x="196" y="168"/>
                  </a:cubicBezTo>
                  <a:cubicBezTo>
                    <a:pt x="207" y="168"/>
                    <a:pt x="216" y="159"/>
                    <a:pt x="216" y="148"/>
                  </a:cubicBezTo>
                  <a:cubicBezTo>
                    <a:pt x="216" y="20"/>
                    <a:pt x="216" y="20"/>
                    <a:pt x="216" y="20"/>
                  </a:cubicBezTo>
                  <a:cubicBezTo>
                    <a:pt x="216" y="9"/>
                    <a:pt x="207" y="0"/>
                    <a:pt x="196" y="0"/>
                  </a:cubicBezTo>
                  <a:close/>
                  <a:moveTo>
                    <a:pt x="208" y="148"/>
                  </a:moveTo>
                  <a:cubicBezTo>
                    <a:pt x="208" y="155"/>
                    <a:pt x="203" y="160"/>
                    <a:pt x="196" y="160"/>
                  </a:cubicBezTo>
                  <a:cubicBezTo>
                    <a:pt x="20" y="160"/>
                    <a:pt x="20" y="160"/>
                    <a:pt x="20" y="160"/>
                  </a:cubicBezTo>
                  <a:cubicBezTo>
                    <a:pt x="13" y="160"/>
                    <a:pt x="8" y="155"/>
                    <a:pt x="8" y="148"/>
                  </a:cubicBezTo>
                  <a:cubicBezTo>
                    <a:pt x="8" y="140"/>
                    <a:pt x="8" y="140"/>
                    <a:pt x="8" y="140"/>
                  </a:cubicBezTo>
                  <a:cubicBezTo>
                    <a:pt x="208" y="140"/>
                    <a:pt x="208" y="140"/>
                    <a:pt x="208" y="140"/>
                  </a:cubicBezTo>
                  <a:lnTo>
                    <a:pt x="208" y="148"/>
                  </a:lnTo>
                  <a:close/>
                  <a:moveTo>
                    <a:pt x="208" y="132"/>
                  </a:moveTo>
                  <a:cubicBezTo>
                    <a:pt x="8" y="132"/>
                    <a:pt x="8" y="132"/>
                    <a:pt x="8" y="132"/>
                  </a:cubicBezTo>
                  <a:cubicBezTo>
                    <a:pt x="8" y="20"/>
                    <a:pt x="8" y="20"/>
                    <a:pt x="8" y="20"/>
                  </a:cubicBezTo>
                  <a:cubicBezTo>
                    <a:pt x="8" y="13"/>
                    <a:pt x="13" y="8"/>
                    <a:pt x="20" y="8"/>
                  </a:cubicBezTo>
                  <a:cubicBezTo>
                    <a:pt x="196" y="8"/>
                    <a:pt x="196" y="8"/>
                    <a:pt x="196" y="8"/>
                  </a:cubicBezTo>
                  <a:cubicBezTo>
                    <a:pt x="203" y="8"/>
                    <a:pt x="208" y="13"/>
                    <a:pt x="208" y="20"/>
                  </a:cubicBezTo>
                  <a:lnTo>
                    <a:pt x="208" y="132"/>
                  </a:lnTo>
                  <a:close/>
                  <a:moveTo>
                    <a:pt x="144" y="200"/>
                  </a:moveTo>
                  <a:cubicBezTo>
                    <a:pt x="124" y="200"/>
                    <a:pt x="124" y="200"/>
                    <a:pt x="124" y="200"/>
                  </a:cubicBezTo>
                  <a:cubicBezTo>
                    <a:pt x="124" y="180"/>
                    <a:pt x="124" y="180"/>
                    <a:pt x="124" y="180"/>
                  </a:cubicBezTo>
                  <a:cubicBezTo>
                    <a:pt x="124" y="178"/>
                    <a:pt x="122" y="176"/>
                    <a:pt x="120" y="176"/>
                  </a:cubicBezTo>
                  <a:cubicBezTo>
                    <a:pt x="118" y="176"/>
                    <a:pt x="116" y="178"/>
                    <a:pt x="116" y="180"/>
                  </a:cubicBezTo>
                  <a:cubicBezTo>
                    <a:pt x="116" y="200"/>
                    <a:pt x="116" y="200"/>
                    <a:pt x="116" y="200"/>
                  </a:cubicBezTo>
                  <a:cubicBezTo>
                    <a:pt x="100" y="200"/>
                    <a:pt x="100" y="200"/>
                    <a:pt x="100" y="200"/>
                  </a:cubicBezTo>
                  <a:cubicBezTo>
                    <a:pt x="100" y="180"/>
                    <a:pt x="100" y="180"/>
                    <a:pt x="100" y="180"/>
                  </a:cubicBezTo>
                  <a:cubicBezTo>
                    <a:pt x="100" y="178"/>
                    <a:pt x="98" y="176"/>
                    <a:pt x="96" y="176"/>
                  </a:cubicBezTo>
                  <a:cubicBezTo>
                    <a:pt x="94" y="176"/>
                    <a:pt x="92" y="178"/>
                    <a:pt x="92" y="180"/>
                  </a:cubicBezTo>
                  <a:cubicBezTo>
                    <a:pt x="92" y="200"/>
                    <a:pt x="92" y="200"/>
                    <a:pt x="92" y="200"/>
                  </a:cubicBezTo>
                  <a:cubicBezTo>
                    <a:pt x="76" y="200"/>
                    <a:pt x="76" y="200"/>
                    <a:pt x="76" y="200"/>
                  </a:cubicBezTo>
                  <a:cubicBezTo>
                    <a:pt x="74" y="200"/>
                    <a:pt x="72" y="202"/>
                    <a:pt x="72" y="204"/>
                  </a:cubicBezTo>
                  <a:cubicBezTo>
                    <a:pt x="72" y="206"/>
                    <a:pt x="74" y="208"/>
                    <a:pt x="76" y="208"/>
                  </a:cubicBezTo>
                  <a:cubicBezTo>
                    <a:pt x="144" y="208"/>
                    <a:pt x="144" y="208"/>
                    <a:pt x="144" y="208"/>
                  </a:cubicBezTo>
                  <a:cubicBezTo>
                    <a:pt x="146" y="208"/>
                    <a:pt x="148" y="206"/>
                    <a:pt x="148" y="204"/>
                  </a:cubicBezTo>
                  <a:cubicBezTo>
                    <a:pt x="148" y="202"/>
                    <a:pt x="146" y="200"/>
                    <a:pt x="144" y="200"/>
                  </a:cubicBezTo>
                  <a:close/>
                  <a:moveTo>
                    <a:pt x="23" y="41"/>
                  </a:moveTo>
                  <a:cubicBezTo>
                    <a:pt x="24" y="41"/>
                    <a:pt x="25" y="41"/>
                    <a:pt x="25" y="40"/>
                  </a:cubicBezTo>
                  <a:cubicBezTo>
                    <a:pt x="40" y="25"/>
                    <a:pt x="40" y="25"/>
                    <a:pt x="40" y="25"/>
                  </a:cubicBezTo>
                  <a:cubicBezTo>
                    <a:pt x="42" y="24"/>
                    <a:pt x="42" y="21"/>
                    <a:pt x="40" y="20"/>
                  </a:cubicBezTo>
                  <a:cubicBezTo>
                    <a:pt x="39" y="18"/>
                    <a:pt x="36" y="18"/>
                    <a:pt x="35" y="20"/>
                  </a:cubicBezTo>
                  <a:cubicBezTo>
                    <a:pt x="20" y="35"/>
                    <a:pt x="20" y="35"/>
                    <a:pt x="20" y="35"/>
                  </a:cubicBezTo>
                  <a:cubicBezTo>
                    <a:pt x="18" y="36"/>
                    <a:pt x="18" y="39"/>
                    <a:pt x="20" y="40"/>
                  </a:cubicBezTo>
                  <a:cubicBezTo>
                    <a:pt x="20" y="41"/>
                    <a:pt x="21" y="41"/>
                    <a:pt x="23" y="41"/>
                  </a:cubicBezTo>
                  <a:close/>
                  <a:moveTo>
                    <a:pt x="67" y="19"/>
                  </a:moveTo>
                  <a:cubicBezTo>
                    <a:pt x="20" y="67"/>
                    <a:pt x="20" y="67"/>
                    <a:pt x="20" y="67"/>
                  </a:cubicBezTo>
                  <a:cubicBezTo>
                    <a:pt x="18" y="68"/>
                    <a:pt x="18" y="71"/>
                    <a:pt x="20" y="72"/>
                  </a:cubicBezTo>
                  <a:cubicBezTo>
                    <a:pt x="20" y="73"/>
                    <a:pt x="21" y="74"/>
                    <a:pt x="23" y="74"/>
                  </a:cubicBezTo>
                  <a:cubicBezTo>
                    <a:pt x="24" y="74"/>
                    <a:pt x="25" y="73"/>
                    <a:pt x="25" y="72"/>
                  </a:cubicBezTo>
                  <a:cubicBezTo>
                    <a:pt x="73" y="25"/>
                    <a:pt x="73" y="25"/>
                    <a:pt x="73" y="25"/>
                  </a:cubicBezTo>
                  <a:cubicBezTo>
                    <a:pt x="74" y="23"/>
                    <a:pt x="74" y="21"/>
                    <a:pt x="73" y="19"/>
                  </a:cubicBezTo>
                  <a:cubicBezTo>
                    <a:pt x="71" y="18"/>
                    <a:pt x="69" y="18"/>
                    <a:pt x="67"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BD7FF"/>
                </a:solidFill>
                <a:cs typeface="+mn-ea"/>
                <a:sym typeface="+mn-lt"/>
              </a:endParaRPr>
            </a:p>
          </p:txBody>
        </p:sp>
      </p:grpSp>
      <p:grpSp>
        <p:nvGrpSpPr>
          <p:cNvPr id="6" name="Group 5"/>
          <p:cNvGrpSpPr/>
          <p:nvPr/>
        </p:nvGrpSpPr>
        <p:grpSpPr>
          <a:xfrm>
            <a:off x="2070746" y="3227403"/>
            <a:ext cx="914400" cy="914400"/>
            <a:chOff x="1318799" y="3213723"/>
            <a:chExt cx="914400" cy="914400"/>
          </a:xfrm>
        </p:grpSpPr>
        <p:sp>
          <p:nvSpPr>
            <p:cNvPr id="2" name="Frame 1"/>
            <p:cNvSpPr/>
            <p:nvPr/>
          </p:nvSpPr>
          <p:spPr>
            <a:xfrm rot="2700000">
              <a:off x="1318799" y="3213723"/>
              <a:ext cx="914400" cy="914400"/>
            </a:xfrm>
            <a:prstGeom prst="frame">
              <a:avLst>
                <a:gd name="adj1" fmla="val 61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4BD7FF"/>
                </a:solidFill>
                <a:cs typeface="+mn-ea"/>
                <a:sym typeface="+mn-lt"/>
              </a:endParaRPr>
            </a:p>
          </p:txBody>
        </p:sp>
        <p:sp>
          <p:nvSpPr>
            <p:cNvPr id="52" name="Freeform 43"/>
            <p:cNvSpPr>
              <a:spLocks noEditPoints="1"/>
            </p:cNvSpPr>
            <p:nvPr/>
          </p:nvSpPr>
          <p:spPr bwMode="auto">
            <a:xfrm>
              <a:off x="1652174" y="3456610"/>
              <a:ext cx="247650" cy="428625"/>
            </a:xfrm>
            <a:custGeom>
              <a:avLst/>
              <a:gdLst>
                <a:gd name="T0" fmla="*/ 66 w 132"/>
                <a:gd name="T1" fmla="*/ 188 h 228"/>
                <a:gd name="T2" fmla="*/ 116 w 132"/>
                <a:gd name="T3" fmla="*/ 138 h 228"/>
                <a:gd name="T4" fmla="*/ 116 w 132"/>
                <a:gd name="T5" fmla="*/ 50 h 228"/>
                <a:gd name="T6" fmla="*/ 66 w 132"/>
                <a:gd name="T7" fmla="*/ 0 h 228"/>
                <a:gd name="T8" fmla="*/ 16 w 132"/>
                <a:gd name="T9" fmla="*/ 50 h 228"/>
                <a:gd name="T10" fmla="*/ 16 w 132"/>
                <a:gd name="T11" fmla="*/ 138 h 228"/>
                <a:gd name="T12" fmla="*/ 66 w 132"/>
                <a:gd name="T13" fmla="*/ 188 h 228"/>
                <a:gd name="T14" fmla="*/ 24 w 132"/>
                <a:gd name="T15" fmla="*/ 50 h 228"/>
                <a:gd name="T16" fmla="*/ 66 w 132"/>
                <a:gd name="T17" fmla="*/ 8 h 228"/>
                <a:gd name="T18" fmla="*/ 108 w 132"/>
                <a:gd name="T19" fmla="*/ 50 h 228"/>
                <a:gd name="T20" fmla="*/ 108 w 132"/>
                <a:gd name="T21" fmla="*/ 138 h 228"/>
                <a:gd name="T22" fmla="*/ 66 w 132"/>
                <a:gd name="T23" fmla="*/ 180 h 228"/>
                <a:gd name="T24" fmla="*/ 24 w 132"/>
                <a:gd name="T25" fmla="*/ 138 h 228"/>
                <a:gd name="T26" fmla="*/ 24 w 132"/>
                <a:gd name="T27" fmla="*/ 50 h 228"/>
                <a:gd name="T28" fmla="*/ 128 w 132"/>
                <a:gd name="T29" fmla="*/ 96 h 228"/>
                <a:gd name="T30" fmla="*/ 124 w 132"/>
                <a:gd name="T31" fmla="*/ 100 h 228"/>
                <a:gd name="T32" fmla="*/ 124 w 132"/>
                <a:gd name="T33" fmla="*/ 138 h 228"/>
                <a:gd name="T34" fmla="*/ 66 w 132"/>
                <a:gd name="T35" fmla="*/ 196 h 228"/>
                <a:gd name="T36" fmla="*/ 8 w 132"/>
                <a:gd name="T37" fmla="*/ 138 h 228"/>
                <a:gd name="T38" fmla="*/ 8 w 132"/>
                <a:gd name="T39" fmla="*/ 100 h 228"/>
                <a:gd name="T40" fmla="*/ 4 w 132"/>
                <a:gd name="T41" fmla="*/ 96 h 228"/>
                <a:gd name="T42" fmla="*/ 0 w 132"/>
                <a:gd name="T43" fmla="*/ 100 h 228"/>
                <a:gd name="T44" fmla="*/ 0 w 132"/>
                <a:gd name="T45" fmla="*/ 138 h 228"/>
                <a:gd name="T46" fmla="*/ 60 w 132"/>
                <a:gd name="T47" fmla="*/ 204 h 228"/>
                <a:gd name="T48" fmla="*/ 60 w 132"/>
                <a:gd name="T49" fmla="*/ 204 h 228"/>
                <a:gd name="T50" fmla="*/ 60 w 132"/>
                <a:gd name="T51" fmla="*/ 220 h 228"/>
                <a:gd name="T52" fmla="*/ 48 w 132"/>
                <a:gd name="T53" fmla="*/ 220 h 228"/>
                <a:gd name="T54" fmla="*/ 44 w 132"/>
                <a:gd name="T55" fmla="*/ 224 h 228"/>
                <a:gd name="T56" fmla="*/ 48 w 132"/>
                <a:gd name="T57" fmla="*/ 228 h 228"/>
                <a:gd name="T58" fmla="*/ 80 w 132"/>
                <a:gd name="T59" fmla="*/ 228 h 228"/>
                <a:gd name="T60" fmla="*/ 84 w 132"/>
                <a:gd name="T61" fmla="*/ 224 h 228"/>
                <a:gd name="T62" fmla="*/ 80 w 132"/>
                <a:gd name="T63" fmla="*/ 220 h 228"/>
                <a:gd name="T64" fmla="*/ 68 w 132"/>
                <a:gd name="T65" fmla="*/ 220 h 228"/>
                <a:gd name="T66" fmla="*/ 68 w 132"/>
                <a:gd name="T67" fmla="*/ 204 h 228"/>
                <a:gd name="T68" fmla="*/ 68 w 132"/>
                <a:gd name="T69" fmla="*/ 204 h 228"/>
                <a:gd name="T70" fmla="*/ 132 w 132"/>
                <a:gd name="T71" fmla="*/ 138 h 228"/>
                <a:gd name="T72" fmla="*/ 132 w 132"/>
                <a:gd name="T73" fmla="*/ 100 h 228"/>
                <a:gd name="T74" fmla="*/ 128 w 132"/>
                <a:gd name="T75"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228">
                  <a:moveTo>
                    <a:pt x="66" y="188"/>
                  </a:moveTo>
                  <a:cubicBezTo>
                    <a:pt x="94" y="188"/>
                    <a:pt x="116" y="166"/>
                    <a:pt x="116" y="138"/>
                  </a:cubicBezTo>
                  <a:cubicBezTo>
                    <a:pt x="116" y="50"/>
                    <a:pt x="116" y="50"/>
                    <a:pt x="116" y="50"/>
                  </a:cubicBezTo>
                  <a:cubicBezTo>
                    <a:pt x="116" y="22"/>
                    <a:pt x="94" y="0"/>
                    <a:pt x="66" y="0"/>
                  </a:cubicBezTo>
                  <a:cubicBezTo>
                    <a:pt x="38" y="0"/>
                    <a:pt x="16" y="22"/>
                    <a:pt x="16" y="50"/>
                  </a:cubicBezTo>
                  <a:cubicBezTo>
                    <a:pt x="16" y="138"/>
                    <a:pt x="16" y="138"/>
                    <a:pt x="16" y="138"/>
                  </a:cubicBezTo>
                  <a:cubicBezTo>
                    <a:pt x="16" y="166"/>
                    <a:pt x="38" y="188"/>
                    <a:pt x="66" y="188"/>
                  </a:cubicBezTo>
                  <a:close/>
                  <a:moveTo>
                    <a:pt x="24" y="50"/>
                  </a:moveTo>
                  <a:cubicBezTo>
                    <a:pt x="24" y="27"/>
                    <a:pt x="43" y="8"/>
                    <a:pt x="66" y="8"/>
                  </a:cubicBezTo>
                  <a:cubicBezTo>
                    <a:pt x="89" y="8"/>
                    <a:pt x="108" y="27"/>
                    <a:pt x="108" y="50"/>
                  </a:cubicBezTo>
                  <a:cubicBezTo>
                    <a:pt x="108" y="138"/>
                    <a:pt x="108" y="138"/>
                    <a:pt x="108" y="138"/>
                  </a:cubicBezTo>
                  <a:cubicBezTo>
                    <a:pt x="108" y="161"/>
                    <a:pt x="89" y="180"/>
                    <a:pt x="66" y="180"/>
                  </a:cubicBezTo>
                  <a:cubicBezTo>
                    <a:pt x="43" y="180"/>
                    <a:pt x="24" y="161"/>
                    <a:pt x="24" y="138"/>
                  </a:cubicBezTo>
                  <a:lnTo>
                    <a:pt x="24" y="50"/>
                  </a:lnTo>
                  <a:close/>
                  <a:moveTo>
                    <a:pt x="128" y="96"/>
                  </a:moveTo>
                  <a:cubicBezTo>
                    <a:pt x="126" y="96"/>
                    <a:pt x="124" y="98"/>
                    <a:pt x="124" y="100"/>
                  </a:cubicBezTo>
                  <a:cubicBezTo>
                    <a:pt x="124" y="138"/>
                    <a:pt x="124" y="138"/>
                    <a:pt x="124" y="138"/>
                  </a:cubicBezTo>
                  <a:cubicBezTo>
                    <a:pt x="124" y="170"/>
                    <a:pt x="98" y="196"/>
                    <a:pt x="66" y="196"/>
                  </a:cubicBezTo>
                  <a:cubicBezTo>
                    <a:pt x="34" y="196"/>
                    <a:pt x="8" y="170"/>
                    <a:pt x="8" y="138"/>
                  </a:cubicBezTo>
                  <a:cubicBezTo>
                    <a:pt x="8" y="100"/>
                    <a:pt x="8" y="100"/>
                    <a:pt x="8" y="100"/>
                  </a:cubicBezTo>
                  <a:cubicBezTo>
                    <a:pt x="8" y="98"/>
                    <a:pt x="6" y="96"/>
                    <a:pt x="4" y="96"/>
                  </a:cubicBezTo>
                  <a:cubicBezTo>
                    <a:pt x="2" y="96"/>
                    <a:pt x="0" y="98"/>
                    <a:pt x="0" y="100"/>
                  </a:cubicBezTo>
                  <a:cubicBezTo>
                    <a:pt x="0" y="138"/>
                    <a:pt x="0" y="138"/>
                    <a:pt x="0" y="138"/>
                  </a:cubicBezTo>
                  <a:cubicBezTo>
                    <a:pt x="0" y="172"/>
                    <a:pt x="26" y="201"/>
                    <a:pt x="60" y="204"/>
                  </a:cubicBezTo>
                  <a:cubicBezTo>
                    <a:pt x="60" y="204"/>
                    <a:pt x="60" y="204"/>
                    <a:pt x="60" y="204"/>
                  </a:cubicBezTo>
                  <a:cubicBezTo>
                    <a:pt x="60" y="220"/>
                    <a:pt x="60" y="220"/>
                    <a:pt x="60" y="220"/>
                  </a:cubicBezTo>
                  <a:cubicBezTo>
                    <a:pt x="48" y="220"/>
                    <a:pt x="48" y="220"/>
                    <a:pt x="48" y="220"/>
                  </a:cubicBezTo>
                  <a:cubicBezTo>
                    <a:pt x="46" y="220"/>
                    <a:pt x="44" y="222"/>
                    <a:pt x="44" y="224"/>
                  </a:cubicBezTo>
                  <a:cubicBezTo>
                    <a:pt x="44" y="226"/>
                    <a:pt x="46" y="228"/>
                    <a:pt x="48" y="228"/>
                  </a:cubicBezTo>
                  <a:cubicBezTo>
                    <a:pt x="80" y="228"/>
                    <a:pt x="80" y="228"/>
                    <a:pt x="80" y="228"/>
                  </a:cubicBezTo>
                  <a:cubicBezTo>
                    <a:pt x="82" y="228"/>
                    <a:pt x="84" y="226"/>
                    <a:pt x="84" y="224"/>
                  </a:cubicBezTo>
                  <a:cubicBezTo>
                    <a:pt x="84" y="222"/>
                    <a:pt x="82" y="220"/>
                    <a:pt x="80" y="220"/>
                  </a:cubicBezTo>
                  <a:cubicBezTo>
                    <a:pt x="68" y="220"/>
                    <a:pt x="68" y="220"/>
                    <a:pt x="68" y="220"/>
                  </a:cubicBezTo>
                  <a:cubicBezTo>
                    <a:pt x="68" y="204"/>
                    <a:pt x="68" y="204"/>
                    <a:pt x="68" y="204"/>
                  </a:cubicBezTo>
                  <a:cubicBezTo>
                    <a:pt x="68" y="204"/>
                    <a:pt x="68" y="204"/>
                    <a:pt x="68" y="204"/>
                  </a:cubicBezTo>
                  <a:cubicBezTo>
                    <a:pt x="103" y="203"/>
                    <a:pt x="132" y="174"/>
                    <a:pt x="132" y="138"/>
                  </a:cubicBezTo>
                  <a:cubicBezTo>
                    <a:pt x="132" y="100"/>
                    <a:pt x="132" y="100"/>
                    <a:pt x="132" y="100"/>
                  </a:cubicBezTo>
                  <a:cubicBezTo>
                    <a:pt x="132" y="98"/>
                    <a:pt x="130" y="96"/>
                    <a:pt x="128"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BD7FF"/>
                </a:solidFill>
                <a:cs typeface="+mn-ea"/>
                <a:sym typeface="+mn-lt"/>
              </a:endParaRPr>
            </a:p>
          </p:txBody>
        </p:sp>
      </p:grpSp>
      <p:grpSp>
        <p:nvGrpSpPr>
          <p:cNvPr id="31" name="组合 30">
            <a:extLst>
              <a:ext uri="{FF2B5EF4-FFF2-40B4-BE49-F238E27FC236}">
                <a16:creationId xmlns:a16="http://schemas.microsoft.com/office/drawing/2014/main" id="{23C36533-328D-4C45-A313-4121902E9539}"/>
              </a:ext>
            </a:extLst>
          </p:cNvPr>
          <p:cNvGrpSpPr/>
          <p:nvPr/>
        </p:nvGrpSpPr>
        <p:grpSpPr>
          <a:xfrm>
            <a:off x="382276" y="202078"/>
            <a:ext cx="4291324" cy="381000"/>
            <a:chOff x="382276" y="202078"/>
            <a:chExt cx="4291324" cy="381000"/>
          </a:xfrm>
        </p:grpSpPr>
        <p:grpSp>
          <p:nvGrpSpPr>
            <p:cNvPr id="32" name="组合 31">
              <a:extLst>
                <a:ext uri="{FF2B5EF4-FFF2-40B4-BE49-F238E27FC236}">
                  <a16:creationId xmlns:a16="http://schemas.microsoft.com/office/drawing/2014/main" id="{A1EEBC0E-7D34-47B6-9EE3-4502C809E98B}"/>
                </a:ext>
              </a:extLst>
            </p:cNvPr>
            <p:cNvGrpSpPr/>
            <p:nvPr/>
          </p:nvGrpSpPr>
          <p:grpSpPr>
            <a:xfrm>
              <a:off x="382276" y="269854"/>
              <a:ext cx="604607" cy="274860"/>
              <a:chOff x="775976" y="295254"/>
              <a:chExt cx="604607" cy="274860"/>
            </a:xfrm>
          </p:grpSpPr>
          <p:grpSp>
            <p:nvGrpSpPr>
              <p:cNvPr id="34" name="组合 33">
                <a:extLst>
                  <a:ext uri="{FF2B5EF4-FFF2-40B4-BE49-F238E27FC236}">
                    <a16:creationId xmlns:a16="http://schemas.microsoft.com/office/drawing/2014/main" id="{3A5CA678-08E5-4376-A24F-5AB2AF7FA08A}"/>
                  </a:ext>
                </a:extLst>
              </p:cNvPr>
              <p:cNvGrpSpPr/>
              <p:nvPr/>
            </p:nvGrpSpPr>
            <p:grpSpPr>
              <a:xfrm rot="2788198">
                <a:off x="784307" y="286923"/>
                <a:ext cx="266582" cy="283243"/>
                <a:chOff x="4389120" y="2293620"/>
                <a:chExt cx="609600" cy="647700"/>
              </a:xfrm>
            </p:grpSpPr>
            <p:cxnSp>
              <p:nvCxnSpPr>
                <p:cNvPr id="47" name="直接连接符 46">
                  <a:extLst>
                    <a:ext uri="{FF2B5EF4-FFF2-40B4-BE49-F238E27FC236}">
                      <a16:creationId xmlns:a16="http://schemas.microsoft.com/office/drawing/2014/main" id="{0CEAAF8C-86DC-493B-8561-5CB6087144EF}"/>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9E5A44E-316F-4E45-B03E-0B3440ACAADD}"/>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6B8296AE-6EE3-45D3-B2C3-5802ED4701D3}"/>
                  </a:ext>
                </a:extLst>
              </p:cNvPr>
              <p:cNvGrpSpPr/>
              <p:nvPr/>
            </p:nvGrpSpPr>
            <p:grpSpPr>
              <a:xfrm rot="2788198">
                <a:off x="938001" y="286923"/>
                <a:ext cx="266582" cy="283243"/>
                <a:chOff x="4389120" y="2293620"/>
                <a:chExt cx="609600" cy="647700"/>
              </a:xfrm>
            </p:grpSpPr>
            <p:cxnSp>
              <p:nvCxnSpPr>
                <p:cNvPr id="39" name="直接连接符 38">
                  <a:extLst>
                    <a:ext uri="{FF2B5EF4-FFF2-40B4-BE49-F238E27FC236}">
                      <a16:creationId xmlns:a16="http://schemas.microsoft.com/office/drawing/2014/main" id="{04B8E1B8-BDCC-4F37-BECD-C6CFD66AF708}"/>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12EE0B0-9670-4BB9-8A8F-97857BFDB6B6}"/>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D40E72F3-33CA-46A7-AB00-90730D70CB02}"/>
                  </a:ext>
                </a:extLst>
              </p:cNvPr>
              <p:cNvGrpSpPr/>
              <p:nvPr/>
            </p:nvGrpSpPr>
            <p:grpSpPr>
              <a:xfrm rot="2788198">
                <a:off x="1105671" y="295201"/>
                <a:ext cx="266582" cy="283243"/>
                <a:chOff x="4389120" y="2293620"/>
                <a:chExt cx="609600" cy="647700"/>
              </a:xfrm>
            </p:grpSpPr>
            <p:cxnSp>
              <p:nvCxnSpPr>
                <p:cNvPr id="37" name="直接连接符 36">
                  <a:extLst>
                    <a:ext uri="{FF2B5EF4-FFF2-40B4-BE49-F238E27FC236}">
                      <a16:creationId xmlns:a16="http://schemas.microsoft.com/office/drawing/2014/main" id="{7F389BF9-B990-4F6C-B0EC-02272629BDF2}"/>
                    </a:ext>
                  </a:extLst>
                </p:cNvPr>
                <p:cNvCxnSpPr/>
                <p:nvPr/>
              </p:nvCxnSpPr>
              <p:spPr>
                <a:xfrm>
                  <a:off x="4389120" y="2324100"/>
                  <a:ext cx="609600" cy="0"/>
                </a:xfrm>
                <a:prstGeom prst="line">
                  <a:avLst/>
                </a:prstGeom>
                <a:ln w="25400">
                  <a:gradFill flip="none" rotWithShape="1">
                    <a:gsLst>
                      <a:gs pos="0">
                        <a:srgbClr val="4BD7FF">
                          <a:alpha val="0"/>
                        </a:srgbClr>
                      </a:gs>
                      <a:gs pos="100000">
                        <a:srgbClr val="1B82F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C3BA435-C534-4038-BBB0-4F1FD70F9EAF}"/>
                    </a:ext>
                  </a:extLst>
                </p:cNvPr>
                <p:cNvCxnSpPr>
                  <a:cxnSpLocks/>
                </p:cNvCxnSpPr>
                <p:nvPr/>
              </p:nvCxnSpPr>
              <p:spPr>
                <a:xfrm flipV="1">
                  <a:off x="4968240" y="2293620"/>
                  <a:ext cx="0" cy="647700"/>
                </a:xfrm>
                <a:prstGeom prst="line">
                  <a:avLst/>
                </a:prstGeom>
                <a:ln w="25400">
                  <a:gradFill flip="none" rotWithShape="1">
                    <a:gsLst>
                      <a:gs pos="100000">
                        <a:srgbClr val="4BD7FF">
                          <a:alpha val="0"/>
                        </a:srgbClr>
                      </a:gs>
                      <a:gs pos="0">
                        <a:srgbClr val="1B82FF"/>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33" name="文本框 32">
              <a:extLst>
                <a:ext uri="{FF2B5EF4-FFF2-40B4-BE49-F238E27FC236}">
                  <a16:creationId xmlns:a16="http://schemas.microsoft.com/office/drawing/2014/main" id="{D45C1C6F-FCFD-4F9B-AAF6-A084AB1C632F}"/>
                </a:ext>
              </a:extLst>
            </p:cNvPr>
            <p:cNvSpPr txBox="1"/>
            <p:nvPr/>
          </p:nvSpPr>
          <p:spPr>
            <a:xfrm>
              <a:off x="1265771" y="202078"/>
              <a:ext cx="3407829" cy="381000"/>
            </a:xfrm>
            <a:prstGeom prst="rect">
              <a:avLst/>
            </a:prstGeom>
            <a:noFill/>
          </p:spPr>
          <p:txBody>
            <a:bodyPr wrap="square" rtlCol="0">
              <a:spAutoFit/>
            </a:bodyPr>
            <a:lstStyle/>
            <a:p>
              <a:r>
                <a:rPr lang="zh-CN" altLang="en-US" b="1" dirty="0">
                  <a:solidFill>
                    <a:srgbClr val="4BD7FF"/>
                  </a:solidFill>
                  <a:cs typeface="+mn-ea"/>
                  <a:sym typeface="+mn-lt"/>
                </a:rPr>
                <a:t>创新点总结</a:t>
              </a:r>
            </a:p>
          </p:txBody>
        </p:sp>
      </p:grpSp>
    </p:spTree>
    <p:extLst>
      <p:ext uri="{BB962C8B-B14F-4D97-AF65-F5344CB8AC3E}">
        <p14:creationId xmlns:p14="http://schemas.microsoft.com/office/powerpoint/2010/main" val="2981063962"/>
      </p:ext>
    </p:extLst>
  </p:cSld>
  <p:clrMapOvr>
    <a:masterClrMapping/>
  </p:clrMapOvr>
  <p:transition spd="med" advClick="0" advTm="3000">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2E2F39-D07B-4E67-B97B-E5B95CA48F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5796">
            <a:off x="2307764" y="152393"/>
            <a:ext cx="6995893" cy="6995893"/>
          </a:xfrm>
          <a:prstGeom prst="rect">
            <a:avLst/>
          </a:prstGeom>
        </p:spPr>
      </p:pic>
      <p:sp>
        <p:nvSpPr>
          <p:cNvPr id="2" name="文本框 1">
            <a:extLst>
              <a:ext uri="{FF2B5EF4-FFF2-40B4-BE49-F238E27FC236}">
                <a16:creationId xmlns:a16="http://schemas.microsoft.com/office/drawing/2014/main" id="{61B6BBB5-FD20-4554-95CF-5D4CB1E0574F}"/>
              </a:ext>
            </a:extLst>
          </p:cNvPr>
          <p:cNvSpPr txBox="1"/>
          <p:nvPr/>
        </p:nvSpPr>
        <p:spPr>
          <a:xfrm>
            <a:off x="4855573" y="1844781"/>
            <a:ext cx="3193143" cy="2646878"/>
          </a:xfrm>
          <a:prstGeom prst="rect">
            <a:avLst/>
          </a:prstGeom>
          <a:noFill/>
        </p:spPr>
        <p:txBody>
          <a:bodyPr wrap="square" rtlCol="0">
            <a:spAutoFit/>
          </a:bodyPr>
          <a:lstStyle/>
          <a:p>
            <a:r>
              <a:rPr lang="en-US" altLang="zh-CN" sz="16600" dirty="0">
                <a:gradFill>
                  <a:gsLst>
                    <a:gs pos="0">
                      <a:schemeClr val="accent1">
                        <a:lumMod val="5000"/>
                        <a:lumOff val="95000"/>
                      </a:schemeClr>
                    </a:gs>
                    <a:gs pos="0">
                      <a:srgbClr val="4BD7FF"/>
                    </a:gs>
                    <a:gs pos="100000">
                      <a:srgbClr val="1B82FF"/>
                    </a:gs>
                  </a:gsLst>
                  <a:lin ang="5400000" scaled="1"/>
                </a:gradFill>
                <a:cs typeface="+mn-ea"/>
                <a:sym typeface="+mn-lt"/>
              </a:rPr>
              <a:t>04</a:t>
            </a:r>
            <a:endParaRPr lang="zh-CN" altLang="en-US" sz="16600" dirty="0">
              <a:gradFill>
                <a:gsLst>
                  <a:gs pos="0">
                    <a:schemeClr val="accent1">
                      <a:lumMod val="5000"/>
                      <a:lumOff val="95000"/>
                    </a:schemeClr>
                  </a:gs>
                  <a:gs pos="0">
                    <a:srgbClr val="4BD7FF"/>
                  </a:gs>
                  <a:gs pos="100000">
                    <a:srgbClr val="1B82FF"/>
                  </a:gs>
                </a:gsLst>
                <a:lin ang="5400000" scaled="1"/>
              </a:gradFill>
              <a:cs typeface="+mn-ea"/>
              <a:sym typeface="+mn-lt"/>
            </a:endParaRPr>
          </a:p>
        </p:txBody>
      </p:sp>
      <p:grpSp>
        <p:nvGrpSpPr>
          <p:cNvPr id="69" name="组合 68">
            <a:extLst>
              <a:ext uri="{FF2B5EF4-FFF2-40B4-BE49-F238E27FC236}">
                <a16:creationId xmlns:a16="http://schemas.microsoft.com/office/drawing/2014/main" id="{1B9CE832-26A2-4AFF-8960-DF53A35E3E7E}"/>
              </a:ext>
            </a:extLst>
          </p:cNvPr>
          <p:cNvGrpSpPr/>
          <p:nvPr/>
        </p:nvGrpSpPr>
        <p:grpSpPr>
          <a:xfrm>
            <a:off x="4702408" y="3429000"/>
            <a:ext cx="2935705" cy="1202070"/>
            <a:chOff x="4602496" y="2705479"/>
            <a:chExt cx="2935705" cy="1202070"/>
          </a:xfrm>
          <a:solidFill>
            <a:srgbClr val="122041"/>
          </a:solidFill>
        </p:grpSpPr>
        <p:sp>
          <p:nvSpPr>
            <p:cNvPr id="70" name="文本框 69">
              <a:extLst>
                <a:ext uri="{FF2B5EF4-FFF2-40B4-BE49-F238E27FC236}">
                  <a16:creationId xmlns:a16="http://schemas.microsoft.com/office/drawing/2014/main" id="{97C6C925-7434-4673-9F60-B8F2D228DE26}"/>
                </a:ext>
              </a:extLst>
            </p:cNvPr>
            <p:cNvSpPr txBox="1"/>
            <p:nvPr/>
          </p:nvSpPr>
          <p:spPr>
            <a:xfrm>
              <a:off x="4602496" y="2705479"/>
              <a:ext cx="2790592" cy="1200329"/>
            </a:xfrm>
            <a:prstGeom prst="rect">
              <a:avLst/>
            </a:prstGeom>
            <a:grpFill/>
          </p:spPr>
          <p:txBody>
            <a:bodyPr wrap="square" rtlCol="0">
              <a:spAutoFit/>
            </a:bodyPr>
            <a:lstStyle/>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结果</a:t>
              </a:r>
              <a:endParaRPr lang="en-US" altLang="zh-CN" sz="3600" b="1" kern="2400" spc="1200" dirty="0">
                <a:gradFill>
                  <a:gsLst>
                    <a:gs pos="0">
                      <a:schemeClr val="accent1">
                        <a:lumMod val="5000"/>
                        <a:lumOff val="95000"/>
                      </a:schemeClr>
                    </a:gs>
                    <a:gs pos="0">
                      <a:srgbClr val="4BD7FF"/>
                    </a:gs>
                    <a:gs pos="100000">
                      <a:srgbClr val="1B82FF"/>
                    </a:gs>
                  </a:gsLst>
                  <a:lin ang="5400000" scaled="1"/>
                </a:gradFill>
                <a:cs typeface="+mn-ea"/>
                <a:sym typeface="+mn-lt"/>
              </a:endParaRPr>
            </a:p>
            <a:p>
              <a:pPr algn="ctr"/>
              <a:r>
                <a:rPr lang="zh-CN" altLang="en-US" sz="3600" b="1" kern="2400" spc="1200" dirty="0">
                  <a:gradFill>
                    <a:gsLst>
                      <a:gs pos="0">
                        <a:schemeClr val="accent1">
                          <a:lumMod val="5000"/>
                          <a:lumOff val="95000"/>
                        </a:schemeClr>
                      </a:gs>
                      <a:gs pos="0">
                        <a:srgbClr val="4BD7FF"/>
                      </a:gs>
                      <a:gs pos="100000">
                        <a:srgbClr val="1B82FF"/>
                      </a:gs>
                    </a:gsLst>
                    <a:lin ang="5400000" scaled="1"/>
                  </a:gradFill>
                  <a:cs typeface="+mn-ea"/>
                  <a:sym typeface="+mn-lt"/>
                </a:rPr>
                <a:t>展示</a:t>
              </a:r>
            </a:p>
          </p:txBody>
        </p:sp>
        <p:cxnSp>
          <p:nvCxnSpPr>
            <p:cNvPr id="72" name="直接连接符 71">
              <a:extLst>
                <a:ext uri="{FF2B5EF4-FFF2-40B4-BE49-F238E27FC236}">
                  <a16:creationId xmlns:a16="http://schemas.microsoft.com/office/drawing/2014/main" id="{119DB335-AA0F-4882-8F3E-8DFF9C177BC2}"/>
                </a:ext>
              </a:extLst>
            </p:cNvPr>
            <p:cNvCxnSpPr/>
            <p:nvPr/>
          </p:nvCxnSpPr>
          <p:spPr>
            <a:xfrm>
              <a:off x="4602496" y="2705479"/>
              <a:ext cx="2935705" cy="0"/>
            </a:xfrm>
            <a:prstGeom prst="line">
              <a:avLst/>
            </a:prstGeom>
            <a:grpFill/>
            <a:ln>
              <a:gradFill>
                <a:gsLst>
                  <a:gs pos="0">
                    <a:srgbClr val="1B82FF"/>
                  </a:gs>
                  <a:gs pos="100000">
                    <a:srgbClr val="4BD7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21667F6-C768-4E71-8431-D33FE5689C91}"/>
                </a:ext>
              </a:extLst>
            </p:cNvPr>
            <p:cNvCxnSpPr/>
            <p:nvPr/>
          </p:nvCxnSpPr>
          <p:spPr>
            <a:xfrm>
              <a:off x="4602496" y="3907549"/>
              <a:ext cx="2935705" cy="0"/>
            </a:xfrm>
            <a:prstGeom prst="line">
              <a:avLst/>
            </a:prstGeom>
            <a:grpFill/>
            <a:ln>
              <a:gradFill>
                <a:gsLst>
                  <a:gs pos="0">
                    <a:schemeClr val="accent1">
                      <a:lumMod val="5000"/>
                      <a:lumOff val="95000"/>
                    </a:schemeClr>
                  </a:gs>
                  <a:gs pos="0">
                    <a:srgbClr val="4BD7FF"/>
                  </a:gs>
                  <a:gs pos="100000">
                    <a:srgbClr val="1B82FF"/>
                  </a:gs>
                </a:gsLst>
                <a:lin ang="5400000" scaled="1"/>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2898874"/>
      </p:ext>
    </p:extLst>
  </p:cSld>
  <p:clrMapOvr>
    <a:masterClrMapping/>
  </p:clrMapOvr>
  <p:transition spd="med" advClick="0" advTm="3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 calcmode="lin" valueType="num">
                                      <p:cBhvr additive="base">
                                        <p:cTn id="14" dur="500" fill="hold"/>
                                        <p:tgtEl>
                                          <p:spTgt spid="69"/>
                                        </p:tgtEl>
                                        <p:attrNameLst>
                                          <p:attrName>ppt_x</p:attrName>
                                        </p:attrNameLst>
                                      </p:cBhvr>
                                      <p:tavLst>
                                        <p:tav tm="0">
                                          <p:val>
                                            <p:strVal val="#ppt_x"/>
                                          </p:val>
                                        </p:tav>
                                        <p:tav tm="100000">
                                          <p:val>
                                            <p:strVal val="#ppt_x"/>
                                          </p:val>
                                        </p:tav>
                                      </p:tavLst>
                                    </p:anim>
                                    <p:anim calcmode="lin" valueType="num">
                                      <p:cBhvr additive="base">
                                        <p:cTn id="1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1"/>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fontScheme name="abtyxpwb">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6E4E4"/>
    </a:lt2>
    <a:accent1>
      <a:srgbClr val="228EFF"/>
    </a:accent1>
    <a:accent2>
      <a:srgbClr val="47CFFF"/>
    </a:accent2>
    <a:accent3>
      <a:srgbClr val="4BD7FF"/>
    </a:accent3>
    <a:accent4>
      <a:srgbClr val="62FFFF"/>
    </a:accent4>
    <a:accent5>
      <a:srgbClr val="0C68FF"/>
    </a:accent5>
    <a:accent6>
      <a:srgbClr val="4BD7FF"/>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259</TotalTime>
  <Words>799</Words>
  <Application>Microsoft Office PowerPoint</Application>
  <PresentationFormat>宽屏</PresentationFormat>
  <Paragraphs>66</Paragraphs>
  <Slides>11</Slides>
  <Notes>11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等线</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演示文稿1</dc:title>
  <dc:creator>Administrator</dc:creator>
  <cp:lastModifiedBy>思哲 郑</cp:lastModifiedBy>
  <cp:revision>24</cp:revision>
  <dcterms:created xsi:type="dcterms:W3CDTF">2018-12-01T06:25:15Z</dcterms:created>
  <dcterms:modified xsi:type="dcterms:W3CDTF">2025-01-14T12:32:59Z</dcterms:modified>
</cp:coreProperties>
</file>